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2" r:id="rId4"/>
    <p:sldId id="263" r:id="rId5"/>
    <p:sldId id="264" r:id="rId6"/>
    <p:sldId id="265" r:id="rId7"/>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83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p:normalViewPr>
  <p:slideViewPr>
    <p:cSldViewPr snapToGrid="0">
      <p:cViewPr>
        <p:scale>
          <a:sx n="157" d="100"/>
          <a:sy n="157" d="100"/>
        </p:scale>
        <p:origin x="-576"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F8186-C5BE-4331-A866-5CB7FF636AD2}" type="datetimeFigureOut">
              <a:rPr lang="fr-DZ" smtClean="0"/>
              <a:t>22/08/2025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EA419-629C-47B7-BDC7-F49D21F5B671}" type="slidenum">
              <a:rPr lang="fr-DZ" smtClean="0"/>
              <a:t>‹N°›</a:t>
            </a:fld>
            <a:endParaRPr lang="fr-DZ"/>
          </a:p>
        </p:txBody>
      </p:sp>
    </p:spTree>
    <p:extLst>
      <p:ext uri="{BB962C8B-B14F-4D97-AF65-F5344CB8AC3E}">
        <p14:creationId xmlns:p14="http://schemas.microsoft.com/office/powerpoint/2010/main" val="21817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849EA419-629C-47B7-BDC7-F49D21F5B671}" type="slidenum">
              <a:rPr lang="fr-DZ" smtClean="0"/>
              <a:t>2</a:t>
            </a:fld>
            <a:endParaRPr lang="fr-DZ"/>
          </a:p>
        </p:txBody>
      </p:sp>
    </p:spTree>
    <p:extLst>
      <p:ext uri="{BB962C8B-B14F-4D97-AF65-F5344CB8AC3E}">
        <p14:creationId xmlns:p14="http://schemas.microsoft.com/office/powerpoint/2010/main" val="343937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F3513-5603-C39D-CE3E-A48F976E1F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54D943-B8DE-F657-C4DB-8196701DAC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5FE93-80F5-985C-EF7B-3FC212DF942C}"/>
              </a:ext>
            </a:extLst>
          </p:cNvPr>
          <p:cNvSpPr>
            <a:spLocks noGrp="1"/>
          </p:cNvSpPr>
          <p:nvPr>
            <p:ph type="body" idx="1"/>
          </p:nvPr>
        </p:nvSpPr>
        <p:spPr/>
        <p:txBody>
          <a:bodyPr/>
          <a:lstStyle/>
          <a:p>
            <a:endParaRPr lang="fr-DZ" dirty="0"/>
          </a:p>
        </p:txBody>
      </p:sp>
      <p:sp>
        <p:nvSpPr>
          <p:cNvPr id="4" name="Espace réservé du numéro de diapositive 3">
            <a:extLst>
              <a:ext uri="{FF2B5EF4-FFF2-40B4-BE49-F238E27FC236}">
                <a16:creationId xmlns:a16="http://schemas.microsoft.com/office/drawing/2014/main" id="{9D9CBBFB-7B95-43C4-D79D-40CE9F8FBEDD}"/>
              </a:ext>
            </a:extLst>
          </p:cNvPr>
          <p:cNvSpPr>
            <a:spLocks noGrp="1"/>
          </p:cNvSpPr>
          <p:nvPr>
            <p:ph type="sldNum" sz="quarter" idx="5"/>
          </p:nvPr>
        </p:nvSpPr>
        <p:spPr/>
        <p:txBody>
          <a:bodyPr/>
          <a:lstStyle/>
          <a:p>
            <a:fld id="{849EA419-629C-47B7-BDC7-F49D21F5B671}" type="slidenum">
              <a:rPr lang="fr-DZ" smtClean="0"/>
              <a:t>4</a:t>
            </a:fld>
            <a:endParaRPr lang="fr-DZ"/>
          </a:p>
        </p:txBody>
      </p:sp>
    </p:spTree>
    <p:extLst>
      <p:ext uri="{BB962C8B-B14F-4D97-AF65-F5344CB8AC3E}">
        <p14:creationId xmlns:p14="http://schemas.microsoft.com/office/powerpoint/2010/main" val="107155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7A079-7B74-3E28-7073-6E81FE01AC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FEF460-9B7C-0FCB-27B7-1F39EFCB1D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28326F-5DE7-D1E2-EC52-843BECF361E5}"/>
              </a:ext>
            </a:extLst>
          </p:cNvPr>
          <p:cNvSpPr>
            <a:spLocks noGrp="1"/>
          </p:cNvSpPr>
          <p:nvPr>
            <p:ph type="body" idx="1"/>
          </p:nvPr>
        </p:nvSpPr>
        <p:spPr/>
        <p:txBody>
          <a:bodyPr/>
          <a:lstStyle/>
          <a:p>
            <a:endParaRPr lang="fr-DZ" dirty="0"/>
          </a:p>
        </p:txBody>
      </p:sp>
      <p:sp>
        <p:nvSpPr>
          <p:cNvPr id="4" name="Espace réservé du numéro de diapositive 3">
            <a:extLst>
              <a:ext uri="{FF2B5EF4-FFF2-40B4-BE49-F238E27FC236}">
                <a16:creationId xmlns:a16="http://schemas.microsoft.com/office/drawing/2014/main" id="{0F1900DA-9ABE-2479-CB5F-C78DAB053A3B}"/>
              </a:ext>
            </a:extLst>
          </p:cNvPr>
          <p:cNvSpPr>
            <a:spLocks noGrp="1"/>
          </p:cNvSpPr>
          <p:nvPr>
            <p:ph type="sldNum" sz="quarter" idx="5"/>
          </p:nvPr>
        </p:nvSpPr>
        <p:spPr/>
        <p:txBody>
          <a:bodyPr/>
          <a:lstStyle/>
          <a:p>
            <a:fld id="{849EA419-629C-47B7-BDC7-F49D21F5B671}" type="slidenum">
              <a:rPr lang="fr-DZ" smtClean="0"/>
              <a:t>6</a:t>
            </a:fld>
            <a:endParaRPr lang="fr-DZ"/>
          </a:p>
        </p:txBody>
      </p:sp>
    </p:spTree>
    <p:extLst>
      <p:ext uri="{BB962C8B-B14F-4D97-AF65-F5344CB8AC3E}">
        <p14:creationId xmlns:p14="http://schemas.microsoft.com/office/powerpoint/2010/main" val="180694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A7992-95EA-7692-B0AC-03B35322A2D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87D69FA4-9493-49B1-30B9-BFD4EDDA38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9A7B4252-DC60-D0D7-B922-839910BF8672}"/>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5" name="Espace réservé du pied de page 4">
            <a:extLst>
              <a:ext uri="{FF2B5EF4-FFF2-40B4-BE49-F238E27FC236}">
                <a16:creationId xmlns:a16="http://schemas.microsoft.com/office/drawing/2014/main" id="{25CAB261-ECBB-47BF-B225-5A0266825F3F}"/>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9C37DBD9-4970-0FFF-BD7D-44D2CF91D636}"/>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237558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5AFBC-9C92-1AF0-7CB7-B84C91BAC754}"/>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6859F6A7-CD52-7C94-6D18-39869495502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E020D91C-E0A6-6D7D-28CA-E595AEDD119D}"/>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5" name="Espace réservé du pied de page 4">
            <a:extLst>
              <a:ext uri="{FF2B5EF4-FFF2-40B4-BE49-F238E27FC236}">
                <a16:creationId xmlns:a16="http://schemas.microsoft.com/office/drawing/2014/main" id="{2A829E94-4634-4C29-96F4-3DD3FBDCCDCF}"/>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FC6185-3C15-3767-7191-7EEEC561F54B}"/>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4531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F8AA1C-1B5D-9DB5-4782-3DA9DD2223B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7A7B087C-079A-8A08-FA2D-D0157B3F4A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11CE7697-BB97-9814-91A0-53F5EBC555ED}"/>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5" name="Espace réservé du pied de page 4">
            <a:extLst>
              <a:ext uri="{FF2B5EF4-FFF2-40B4-BE49-F238E27FC236}">
                <a16:creationId xmlns:a16="http://schemas.microsoft.com/office/drawing/2014/main" id="{76B656E9-F7FB-A070-4774-AE5DC0D5C83B}"/>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9D5B6FBE-B19C-0546-A9A0-F554838DBB0D}"/>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276990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4C4D7-292B-64C3-4161-B8F3669A1EE2}"/>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D1B8F6D5-7EAD-8AA5-5E8C-4EDBA503EE7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6BAA3BE-4C6F-6539-4A17-F5E4EC2366E8}"/>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5" name="Espace réservé du pied de page 4">
            <a:extLst>
              <a:ext uri="{FF2B5EF4-FFF2-40B4-BE49-F238E27FC236}">
                <a16:creationId xmlns:a16="http://schemas.microsoft.com/office/drawing/2014/main" id="{FBA393FB-536D-CEDF-AAD3-0B6A41A2CC0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4F6AEA23-CE5C-204F-84F2-87AB81D93CFC}"/>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7940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21111-03A8-C6D1-3D38-0EA81675AFA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27420E1-BF4D-E398-719E-C06BD21D8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2B3DC87-D3E1-D579-7735-6AFC687974F7}"/>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5" name="Espace réservé du pied de page 4">
            <a:extLst>
              <a:ext uri="{FF2B5EF4-FFF2-40B4-BE49-F238E27FC236}">
                <a16:creationId xmlns:a16="http://schemas.microsoft.com/office/drawing/2014/main" id="{02DB4CF0-71C5-CDB6-64A1-AB5EDEF2A0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9A06139-A5F5-B9AB-5789-ECEC492CB9A7}"/>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146418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AE180-9743-2F23-F021-54D1C7F429B5}"/>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18B90534-EF30-26C3-54A4-FF6033BFAB8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0A73AC9B-9BD2-51F3-441E-A60F97700F2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C740E472-5DD5-5B26-CC74-58AD8476B31C}"/>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6" name="Espace réservé du pied de page 5">
            <a:extLst>
              <a:ext uri="{FF2B5EF4-FFF2-40B4-BE49-F238E27FC236}">
                <a16:creationId xmlns:a16="http://schemas.microsoft.com/office/drawing/2014/main" id="{BD6FF7FE-50A4-B0FC-19EC-2EF2AFC14DDE}"/>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AFBDB67-4B95-D4D8-445F-E083B89778B1}"/>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13523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1F017-A4BF-14F2-5EA5-AFD3D1B602A5}"/>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1B7B6F0F-8A36-44BF-0AF8-5E526C9A2F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92F0B7-CB0F-A5E2-A6D1-20C278D4BC6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7E9B5C8B-1F7F-A0D9-AEDC-C16CC8C8D0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2C0D6B4-B262-E60D-1AD9-1B4C4C587B2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43C0CE98-C99D-96A3-E0ED-A24881D22132}"/>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8" name="Espace réservé du pied de page 7">
            <a:extLst>
              <a:ext uri="{FF2B5EF4-FFF2-40B4-BE49-F238E27FC236}">
                <a16:creationId xmlns:a16="http://schemas.microsoft.com/office/drawing/2014/main" id="{6F5CBDD7-EF81-5E61-7130-F599DDA7E1F8}"/>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E8915C48-34E0-9ABD-E5C9-AFB91C95DCF1}"/>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100896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A8D2F-F895-AEE0-6728-1EF74095C495}"/>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8C76B226-AF8F-AB39-A7EC-0D98640A244C}"/>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4" name="Espace réservé du pied de page 3">
            <a:extLst>
              <a:ext uri="{FF2B5EF4-FFF2-40B4-BE49-F238E27FC236}">
                <a16:creationId xmlns:a16="http://schemas.microsoft.com/office/drawing/2014/main" id="{CFAF1C8E-F0E4-7680-1993-D102A8F0685E}"/>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2F5ADC9-7BCA-5BFE-3775-96FFE8CA1364}"/>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428222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52EF7E2-6C7A-B311-FF03-0D95F47F987F}"/>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3" name="Espace réservé du pied de page 2">
            <a:extLst>
              <a:ext uri="{FF2B5EF4-FFF2-40B4-BE49-F238E27FC236}">
                <a16:creationId xmlns:a16="http://schemas.microsoft.com/office/drawing/2014/main" id="{242E2836-FF22-9AEA-7AE7-DCBCE4D2FE39}"/>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9DC3C0CC-F23A-6552-B066-0E0B92691196}"/>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211273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7D833-9A70-9E9B-47D9-F7EA052EE3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9BE595E6-DB96-DDD4-E8B6-32C9C3F092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0893D0DC-824D-AC38-3118-B3F8822C1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F5FEE3-DA04-4D20-10CE-B4B693563EF2}"/>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6" name="Espace réservé du pied de page 5">
            <a:extLst>
              <a:ext uri="{FF2B5EF4-FFF2-40B4-BE49-F238E27FC236}">
                <a16:creationId xmlns:a16="http://schemas.microsoft.com/office/drawing/2014/main" id="{77D3AD8A-BF81-E7A8-98A3-174A86850BDB}"/>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00C1093-DD3F-F6D0-4AB5-4019016FA96E}"/>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3377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88DC2-729B-0816-471F-DF81558F3C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44DC2723-D596-6693-4483-045B40704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3A801447-DF96-4BCF-4065-7C949DAF9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96237E0-0465-D892-93B2-2DBE68C441AC}"/>
              </a:ext>
            </a:extLst>
          </p:cNvPr>
          <p:cNvSpPr>
            <a:spLocks noGrp="1"/>
          </p:cNvSpPr>
          <p:nvPr>
            <p:ph type="dt" sz="half" idx="10"/>
          </p:nvPr>
        </p:nvSpPr>
        <p:spPr/>
        <p:txBody>
          <a:bodyPr/>
          <a:lstStyle/>
          <a:p>
            <a:fld id="{8E86B121-8F0D-44A9-908A-F63400240F28}" type="datetimeFigureOut">
              <a:rPr lang="fr-DZ" smtClean="0"/>
              <a:t>22/08/2025</a:t>
            </a:fld>
            <a:endParaRPr lang="fr-DZ"/>
          </a:p>
        </p:txBody>
      </p:sp>
      <p:sp>
        <p:nvSpPr>
          <p:cNvPr id="6" name="Espace réservé du pied de page 5">
            <a:extLst>
              <a:ext uri="{FF2B5EF4-FFF2-40B4-BE49-F238E27FC236}">
                <a16:creationId xmlns:a16="http://schemas.microsoft.com/office/drawing/2014/main" id="{4A8296AC-6837-0FC5-FC57-71A99C86257C}"/>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84B17417-1D79-C4C0-9CDA-6802FA47CA82}"/>
              </a:ext>
            </a:extLst>
          </p:cNvPr>
          <p:cNvSpPr>
            <a:spLocks noGrp="1"/>
          </p:cNvSpPr>
          <p:nvPr>
            <p:ph type="sldNum" sz="quarter" idx="12"/>
          </p:nvPr>
        </p:nvSpPr>
        <p:spPr/>
        <p:txBody>
          <a:bodyPr/>
          <a:lstStyle/>
          <a:p>
            <a:fld id="{74929197-78AD-4CA0-AEDD-412A537B8FE1}" type="slidenum">
              <a:rPr lang="fr-DZ" smtClean="0"/>
              <a:t>‹N°›</a:t>
            </a:fld>
            <a:endParaRPr lang="fr-DZ"/>
          </a:p>
        </p:txBody>
      </p:sp>
    </p:spTree>
    <p:extLst>
      <p:ext uri="{BB962C8B-B14F-4D97-AF65-F5344CB8AC3E}">
        <p14:creationId xmlns:p14="http://schemas.microsoft.com/office/powerpoint/2010/main" val="120879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4BC8621-A14B-63AB-C5E4-0EE7EE565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35E10C63-6D92-E623-1512-3DDBB7DE9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032DE3E5-87F1-33DC-C44F-A968E0B9D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6B121-8F0D-44A9-908A-F63400240F28}" type="datetimeFigureOut">
              <a:rPr lang="fr-DZ" smtClean="0"/>
              <a:t>22/08/2025</a:t>
            </a:fld>
            <a:endParaRPr lang="fr-DZ"/>
          </a:p>
        </p:txBody>
      </p:sp>
      <p:sp>
        <p:nvSpPr>
          <p:cNvPr id="5" name="Espace réservé du pied de page 4">
            <a:extLst>
              <a:ext uri="{FF2B5EF4-FFF2-40B4-BE49-F238E27FC236}">
                <a16:creationId xmlns:a16="http://schemas.microsoft.com/office/drawing/2014/main" id="{39C026C7-AB3D-097F-13DE-81CE612D4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026BA8D0-58F1-C8AF-5CD2-A3A8CBBA7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29197-78AD-4CA0-AEDD-412A537B8FE1}" type="slidenum">
              <a:rPr lang="fr-DZ" smtClean="0"/>
              <a:t>‹N°›</a:t>
            </a:fld>
            <a:endParaRPr lang="fr-DZ"/>
          </a:p>
        </p:txBody>
      </p:sp>
    </p:spTree>
    <p:extLst>
      <p:ext uri="{BB962C8B-B14F-4D97-AF65-F5344CB8AC3E}">
        <p14:creationId xmlns:p14="http://schemas.microsoft.com/office/powerpoint/2010/main" val="155628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2.jpeg"/><Relationship Id="rId4" Type="http://schemas.openxmlformats.org/officeDocument/2006/relationships/hyperlink" Target="http://www.univ-annaba.dz/"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3.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75C0C5E-659B-ACBE-836B-5BA293551D52}"/>
              </a:ext>
            </a:extLst>
          </p:cNvPr>
          <p:cNvSpPr/>
          <p:nvPr/>
        </p:nvSpPr>
        <p:spPr>
          <a:xfrm>
            <a:off x="2064413" y="2379"/>
            <a:ext cx="8376125" cy="1410535"/>
          </a:xfrm>
          <a:prstGeom prst="rect">
            <a:avLst/>
          </a:prstGeom>
          <a:solidFill>
            <a:schemeClr val="accent6">
              <a:lumMod val="20000"/>
              <a:lumOff val="80000"/>
            </a:scheme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Arial"/>
              <a:cs typeface="+mn-cs"/>
            </a:endParaRPr>
          </a:p>
        </p:txBody>
      </p:sp>
      <p:pic>
        <p:nvPicPr>
          <p:cNvPr id="1028" name="Picture 4" descr="Annaba">
            <a:extLst>
              <a:ext uri="{FF2B5EF4-FFF2-40B4-BE49-F238E27FC236}">
                <a16:creationId xmlns:a16="http://schemas.microsoft.com/office/drawing/2014/main" id="{699F8207-13B9-4B92-B75C-90D1C16D4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21031" cy="684621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72">
            <a:extLst>
              <a:ext uri="{FF2B5EF4-FFF2-40B4-BE49-F238E27FC236}">
                <a16:creationId xmlns:a16="http://schemas.microsoft.com/office/drawing/2014/main" id="{4A7E8FDB-88BD-31FF-F7A2-E13CEF9B22BA}"/>
              </a:ext>
            </a:extLst>
          </p:cNvPr>
          <p:cNvGrpSpPr>
            <a:grpSpLocks/>
          </p:cNvGrpSpPr>
          <p:nvPr/>
        </p:nvGrpSpPr>
        <p:grpSpPr bwMode="auto">
          <a:xfrm>
            <a:off x="2626466" y="360182"/>
            <a:ext cx="7314604" cy="916735"/>
            <a:chOff x="712149" y="385317"/>
            <a:chExt cx="7970502" cy="1050442"/>
          </a:xfrm>
        </p:grpSpPr>
        <p:sp>
          <p:nvSpPr>
            <p:cNvPr id="11" name="Text Box 10">
              <a:extLst>
                <a:ext uri="{FF2B5EF4-FFF2-40B4-BE49-F238E27FC236}">
                  <a16:creationId xmlns:a16="http://schemas.microsoft.com/office/drawing/2014/main" id="{A48F6920-403D-7136-3D22-777CBECD4232}"/>
                </a:ext>
              </a:extLst>
            </p:cNvPr>
            <p:cNvSpPr txBox="1">
              <a:spLocks noChangeArrowheads="1"/>
            </p:cNvSpPr>
            <p:nvPr/>
          </p:nvSpPr>
          <p:spPr bwMode="auto">
            <a:xfrm>
              <a:off x="712149" y="1012603"/>
              <a:ext cx="7970502" cy="423156"/>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ctr" eaLnBrk="1" fontAlgn="auto" hangingPunct="1">
                <a:spcBef>
                  <a:spcPct val="50000"/>
                </a:spcBef>
                <a:spcAft>
                  <a:spcPts val="0"/>
                </a:spcAft>
                <a:defRPr/>
              </a:pPr>
              <a:r>
                <a:rPr lang="fr-FR" altLang="" sz="1800" b="1" kern="0" dirty="0">
                  <a:solidFill>
                    <a:schemeClr val="accent2">
                      <a:lumMod val="75000"/>
                    </a:schemeClr>
                  </a:solidFill>
                  <a:latin typeface="Arial" panose="020B0604020202020204" pitchFamily="34" charset="0"/>
                  <a:cs typeface="Arial" panose="020B0604020202020204" pitchFamily="34" charset="0"/>
                </a:rPr>
                <a:t>Laboratoire de Toxicologie Cellulaire </a:t>
              </a:r>
            </a:p>
          </p:txBody>
        </p:sp>
        <p:grpSp>
          <p:nvGrpSpPr>
            <p:cNvPr id="12" name="Groupe 71">
              <a:extLst>
                <a:ext uri="{FF2B5EF4-FFF2-40B4-BE49-F238E27FC236}">
                  <a16:creationId xmlns:a16="http://schemas.microsoft.com/office/drawing/2014/main" id="{B974A9D9-8E83-D0F5-2F19-10E649C48A67}"/>
                </a:ext>
              </a:extLst>
            </p:cNvPr>
            <p:cNvGrpSpPr>
              <a:grpSpLocks/>
            </p:cNvGrpSpPr>
            <p:nvPr/>
          </p:nvGrpSpPr>
          <p:grpSpPr bwMode="auto">
            <a:xfrm>
              <a:off x="1719585" y="385317"/>
              <a:ext cx="5839204" cy="615656"/>
              <a:chOff x="1719585" y="385317"/>
              <a:chExt cx="5839204" cy="615656"/>
            </a:xfrm>
          </p:grpSpPr>
          <p:sp>
            <p:nvSpPr>
              <p:cNvPr id="13" name="Text Box 37">
                <a:extLst>
                  <a:ext uri="{FF2B5EF4-FFF2-40B4-BE49-F238E27FC236}">
                    <a16:creationId xmlns:a16="http://schemas.microsoft.com/office/drawing/2014/main" id="{A7C1F6C9-3BAC-FCA7-D8A9-D9DBF99ADD7A}"/>
                  </a:ext>
                </a:extLst>
              </p:cNvPr>
              <p:cNvSpPr txBox="1">
                <a:spLocks noChangeArrowheads="1"/>
              </p:cNvSpPr>
              <p:nvPr/>
            </p:nvSpPr>
            <p:spPr bwMode="auto">
              <a:xfrm>
                <a:off x="1719585" y="524180"/>
                <a:ext cx="2389535" cy="272336"/>
              </a:xfrm>
              <a:prstGeom prst="rect">
                <a:avLst/>
              </a:prstGeom>
              <a:noFill/>
              <a:ln>
                <a:noFill/>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fontAlgn="auto" hangingPunct="1">
                  <a:spcBef>
                    <a:spcPct val="50000"/>
                  </a:spcBef>
                  <a:spcAft>
                    <a:spcPts val="0"/>
                  </a:spcAft>
                  <a:defRPr/>
                </a:pPr>
                <a:r>
                  <a:rPr lang="fr-FR" altLang="" sz="1000" b="1" kern="0" dirty="0">
                    <a:solidFill>
                      <a:sysClr val="windowText" lastClr="000000"/>
                    </a:solidFill>
                    <a:cs typeface="+mn-cs"/>
                  </a:rPr>
                  <a:t>        </a:t>
                </a:r>
                <a:r>
                  <a:rPr lang="fr-FR" altLang="" sz="1000" b="1" kern="0" dirty="0">
                    <a:solidFill>
                      <a:sysClr val="windowText" lastClr="000000"/>
                    </a:solidFill>
                    <a:latin typeface="Algerian" panose="04020705040A02060702" pitchFamily="82" charset="0"/>
                  </a:rPr>
                  <a:t>Faculté des Sciences</a:t>
                </a:r>
              </a:p>
            </p:txBody>
          </p:sp>
          <p:sp>
            <p:nvSpPr>
              <p:cNvPr id="14" name="Text Box 39">
                <a:extLst>
                  <a:ext uri="{FF2B5EF4-FFF2-40B4-BE49-F238E27FC236}">
                    <a16:creationId xmlns:a16="http://schemas.microsoft.com/office/drawing/2014/main" id="{9597BB65-DC3A-BA01-1013-590DC99832A1}"/>
                  </a:ext>
                </a:extLst>
              </p:cNvPr>
              <p:cNvSpPr txBox="1">
                <a:spLocks noChangeArrowheads="1"/>
              </p:cNvSpPr>
              <p:nvPr/>
            </p:nvSpPr>
            <p:spPr bwMode="auto">
              <a:xfrm>
                <a:off x="5399450" y="498187"/>
                <a:ext cx="2159339" cy="272336"/>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fontAlgn="auto" hangingPunct="1">
                  <a:spcBef>
                    <a:spcPct val="50000"/>
                  </a:spcBef>
                  <a:spcAft>
                    <a:spcPts val="0"/>
                  </a:spcAft>
                  <a:defRPr/>
                </a:pPr>
                <a:r>
                  <a:rPr lang="fr-FR" altLang="" sz="1000" b="1" kern="0" dirty="0">
                    <a:solidFill>
                      <a:sysClr val="windowText" lastClr="000000"/>
                    </a:solidFill>
                    <a:latin typeface="Algerian" panose="04020705040A02060702" pitchFamily="82" charset="0"/>
                  </a:rPr>
                  <a:t>Département de Biologie</a:t>
                </a:r>
              </a:p>
            </p:txBody>
          </p:sp>
          <p:pic>
            <p:nvPicPr>
              <p:cNvPr id="17" name="Image 35">
                <a:extLst>
                  <a:ext uri="{FF2B5EF4-FFF2-40B4-BE49-F238E27FC236}">
                    <a16:creationId xmlns:a16="http://schemas.microsoft.com/office/drawing/2014/main" id="{99A1561E-5C24-454D-5A11-4772442BE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119" y="385317"/>
                <a:ext cx="1173993" cy="61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4" name="Rectangle 23">
            <a:extLst>
              <a:ext uri="{FF2B5EF4-FFF2-40B4-BE49-F238E27FC236}">
                <a16:creationId xmlns:a16="http://schemas.microsoft.com/office/drawing/2014/main" id="{FC692558-FA22-9940-82DD-61587A5EF3CB}"/>
              </a:ext>
            </a:extLst>
          </p:cNvPr>
          <p:cNvSpPr/>
          <p:nvPr/>
        </p:nvSpPr>
        <p:spPr>
          <a:xfrm>
            <a:off x="2121030" y="0"/>
            <a:ext cx="8149883" cy="116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9" name="Rectangle 24">
            <a:extLst>
              <a:ext uri="{FF2B5EF4-FFF2-40B4-BE49-F238E27FC236}">
                <a16:creationId xmlns:a16="http://schemas.microsoft.com/office/drawing/2014/main" id="{E73243BE-519E-FF63-CA09-DF5A4A4F841D}"/>
              </a:ext>
            </a:extLst>
          </p:cNvPr>
          <p:cNvSpPr>
            <a:spLocks noChangeArrowheads="1"/>
          </p:cNvSpPr>
          <p:nvPr/>
        </p:nvSpPr>
        <p:spPr bwMode="auto">
          <a:xfrm>
            <a:off x="6228966" y="1413113"/>
            <a:ext cx="4174650" cy="5433950"/>
          </a:xfrm>
          <a:prstGeom prst="rect">
            <a:avLst/>
          </a:prstGeom>
          <a:solidFill>
            <a:schemeClr val="bg1">
              <a:lumMod val="95000"/>
            </a:schemeClr>
          </a:solidFill>
          <a:ln w="38100">
            <a:prstDash val="sysDot"/>
          </a:ln>
        </p:spPr>
        <p:style>
          <a:lnRef idx="2">
            <a:schemeClr val="accent6"/>
          </a:lnRef>
          <a:fillRef idx="1">
            <a:schemeClr val="lt1"/>
          </a:fillRef>
          <a:effectRef idx="0">
            <a:schemeClr val="accent6"/>
          </a:effectRef>
          <a:fontRef idx="minor">
            <a:schemeClr val="dk1"/>
          </a:fontRef>
        </p:style>
        <p:txBody>
          <a:bodyPr wrap="square" lIns="91401" tIns="45701" rIns="91401" bIns="45701">
            <a:spAutoFit/>
          </a:bodyPr>
          <a:lstStyle/>
          <a:p>
            <a:pPr algn="just" eaLnBrk="1" fontAlgn="auto" hangingPunct="1">
              <a:spcBef>
                <a:spcPts val="0"/>
              </a:spcBef>
              <a:spcAft>
                <a:spcPts val="0"/>
              </a:spcAft>
              <a:defRPr/>
            </a:pPr>
            <a:r>
              <a:rPr lang="fr-FR" sz="850" b="1" i="1" kern="0" dirty="0">
                <a:solidFill>
                  <a:srgbClr val="FF0000"/>
                </a:solidFill>
                <a:latin typeface="Arial Black" panose="020B0A04020102020204" pitchFamily="34" charset="0"/>
                <a:ea typeface="Verdana" panose="020B0604030504040204" pitchFamily="34" charset="0"/>
              </a:rPr>
              <a:t>PREAMBULE</a:t>
            </a:r>
          </a:p>
          <a:p>
            <a:pPr algn="just" eaLnBrk="1" fontAlgn="auto" hangingPunct="1">
              <a:spcBef>
                <a:spcPts val="0"/>
              </a:spcBef>
              <a:spcAft>
                <a:spcPts val="0"/>
              </a:spcAft>
              <a:defRPr/>
            </a:pPr>
            <a:endParaRPr lang="fr-FR" sz="850" b="1" i="1" kern="0" dirty="0">
              <a:solidFill>
                <a:srgbClr val="FF0000"/>
              </a:solidFill>
              <a:latin typeface="Arial Black" panose="020B0A04020102020204" pitchFamily="34" charset="0"/>
              <a:ea typeface="Verdana" panose="020B0604030504040204" pitchFamily="34" charset="0"/>
            </a:endParaRPr>
          </a:p>
          <a:p>
            <a:pPr algn="just" eaLnBrk="1" fontAlgn="auto" hangingPunct="1">
              <a:lnSpc>
                <a:spcPct val="150000"/>
              </a:lnSpc>
              <a:spcBef>
                <a:spcPts val="0"/>
              </a:spcBef>
              <a:spcAft>
                <a:spcPts val="0"/>
              </a:spcAft>
              <a:defRPr/>
            </a:pPr>
            <a:r>
              <a:rPr lang="fr-FR" sz="850" i="1" kern="0" dirty="0">
                <a:solidFill>
                  <a:schemeClr val="tx1"/>
                </a:solidFill>
                <a:latin typeface="Arial Black" panose="020B0A04020102020204" pitchFamily="34" charset="0"/>
                <a:ea typeface="Verdana" panose="020B0604030504040204" pitchFamily="34" charset="0"/>
              </a:rPr>
              <a:t>Au fur et à </a:t>
            </a:r>
            <a:r>
              <a:rPr lang="fr-FR" sz="850" i="1" kern="0" dirty="0">
                <a:latin typeface="Arial Black" panose="020B0A04020102020204" pitchFamily="34" charset="0"/>
                <a:ea typeface="Verdana" panose="020B0604030504040204" pitchFamily="34" charset="0"/>
              </a:rPr>
              <a:t>mesure que la population humaine augmente et que l’industrialisation explose pour soutenir la croissance démographique, la pollution de l’environnement est devenue un problème urgent pour les êtres vivants. Le  développement technologique et industriel, génère différents xénobiotiques dont les effets sur l’environnement et la santé de l’homme  sont catastrophiques. D’où l’intérêt de proposer des solutions alternatives afin de protéger notre planète et par conséquent notre santé en réduisant le risque de contamination des écosystèmes comme indiquer lors de COP27  « Notre responsabilité partagée, de prendre soin de notre planète »</a:t>
            </a:r>
          </a:p>
          <a:p>
            <a:pPr algn="just" eaLnBrk="1" fontAlgn="auto" hangingPunct="1">
              <a:lnSpc>
                <a:spcPct val="150000"/>
              </a:lnSpc>
              <a:spcBef>
                <a:spcPts val="0"/>
              </a:spcBef>
              <a:spcAft>
                <a:spcPts val="0"/>
              </a:spcAft>
              <a:defRPr/>
            </a:pPr>
            <a:r>
              <a:rPr lang="fr-FR" sz="850" i="1" kern="0" dirty="0">
                <a:latin typeface="Arial Black" panose="020B0A04020102020204" pitchFamily="34" charset="0"/>
                <a:ea typeface="Verdana" panose="020B0604030504040204" pitchFamily="34" charset="0"/>
              </a:rPr>
              <a:t>La recherche des effets des différents polluants et leur cheminement dans l’environnement  (air, sol, eau), de leurs modes d’action, leurs impacts sur la santé de l’homme, évaluation et réhabilitation des biotopes contaminés dans le cadre  de la gestion intégrée du risque basée sur le renouvellement économique (sécurité alimentaire, transition énergétique, économie numérique) constituent l’objectif majeur du Laboratoire de Toxicologie cellulaire (LTC) de l’Université d’Annaba qui organise à cet effet un colloque scientifique  le 24 et 25 Septembre 2025.  Le   programme  comprend  quatre  sessions sur les thèmes suivants:</a:t>
            </a:r>
          </a:p>
          <a:p>
            <a:pPr algn="just" eaLnBrk="1" fontAlgn="auto" hangingPunct="1">
              <a:lnSpc>
                <a:spcPct val="150000"/>
              </a:lnSpc>
              <a:spcBef>
                <a:spcPts val="0"/>
              </a:spcBef>
              <a:spcAft>
                <a:spcPts val="0"/>
              </a:spcAft>
              <a:defRPr/>
            </a:pPr>
            <a:endParaRPr lang="fr-FR" sz="850" i="1" kern="0" dirty="0">
              <a:latin typeface="Arial Black" panose="020B0A04020102020204" pitchFamily="34" charset="0"/>
              <a:ea typeface="Verdana" panose="020B0604030504040204" pitchFamily="34" charset="0"/>
            </a:endParaRPr>
          </a:p>
          <a:p>
            <a:pPr lvl="2" algn="just">
              <a:lnSpc>
                <a:spcPct val="150000"/>
              </a:lnSpc>
              <a:defRPr/>
            </a:pPr>
            <a:r>
              <a:rPr lang="fr-FR" sz="850" i="1" kern="0" dirty="0">
                <a:latin typeface="Arial Black" panose="020B0A04020102020204" pitchFamily="34" charset="0"/>
                <a:ea typeface="Verdana" panose="020B0604030504040204" pitchFamily="34" charset="0"/>
              </a:rPr>
              <a:t> 1. Toxicologie Environnementale</a:t>
            </a:r>
          </a:p>
          <a:p>
            <a:pPr lvl="2" algn="just">
              <a:lnSpc>
                <a:spcPct val="150000"/>
              </a:lnSpc>
              <a:defRPr/>
            </a:pPr>
            <a:r>
              <a:rPr lang="fr-FR" sz="850" i="1" kern="0" dirty="0">
                <a:latin typeface="Arial Black" panose="020B0A04020102020204" pitchFamily="34" charset="0"/>
                <a:ea typeface="Verdana" panose="020B0604030504040204" pitchFamily="34" charset="0"/>
              </a:rPr>
              <a:t> 2. Toxicologie  et santé </a:t>
            </a:r>
          </a:p>
          <a:p>
            <a:pPr lvl="2" algn="just">
              <a:lnSpc>
                <a:spcPct val="150000"/>
              </a:lnSpc>
              <a:defRPr/>
            </a:pPr>
            <a:r>
              <a:rPr lang="fr-FR" sz="850" i="1" kern="0" dirty="0">
                <a:latin typeface="Arial Black" panose="020B0A04020102020204" pitchFamily="34" charset="0"/>
                <a:ea typeface="Verdana" panose="020B0604030504040204" pitchFamily="34" charset="0"/>
              </a:rPr>
              <a:t> 3. Bioremédiation</a:t>
            </a:r>
          </a:p>
          <a:p>
            <a:pPr lvl="2" algn="just">
              <a:lnSpc>
                <a:spcPct val="150000"/>
              </a:lnSpc>
              <a:defRPr/>
            </a:pPr>
            <a:r>
              <a:rPr lang="fr-FR" sz="850" i="1" kern="0" dirty="0">
                <a:latin typeface="Arial Black" panose="020B0A04020102020204" pitchFamily="34" charset="0"/>
                <a:ea typeface="Verdana" panose="020B0604030504040204" pitchFamily="34" charset="0"/>
              </a:rPr>
              <a:t> 4. Gestion intégrée du Risque et  Economie verte</a:t>
            </a:r>
            <a:endParaRPr lang="fr-FR" sz="800" b="1" i="1" kern="0" dirty="0">
              <a:solidFill>
                <a:sysClr val="windowText" lastClr="000000"/>
              </a:solidFill>
              <a:latin typeface="Arial Rounded MT Bold" panose="020F0704030504030204" pitchFamily="34" charset="0"/>
              <a:ea typeface="Verdana" panose="020B0604030504040204" pitchFamily="34" charset="0"/>
            </a:endParaRPr>
          </a:p>
        </p:txBody>
      </p:sp>
      <p:sp>
        <p:nvSpPr>
          <p:cNvPr id="34" name="Text Box 11">
            <a:extLst>
              <a:ext uri="{FF2B5EF4-FFF2-40B4-BE49-F238E27FC236}">
                <a16:creationId xmlns:a16="http://schemas.microsoft.com/office/drawing/2014/main" id="{80E2AA9B-CDEF-161B-10E8-8A31DB2E6291}"/>
              </a:ext>
            </a:extLst>
          </p:cNvPr>
          <p:cNvSpPr txBox="1">
            <a:spLocks noChangeArrowheads="1"/>
          </p:cNvSpPr>
          <p:nvPr/>
        </p:nvSpPr>
        <p:spPr bwMode="auto">
          <a:xfrm>
            <a:off x="2796883" y="1396338"/>
            <a:ext cx="2689225" cy="307975"/>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ctr" eaLnBrk="1" fontAlgn="auto" hangingPunct="1">
              <a:spcBef>
                <a:spcPct val="50000"/>
              </a:spcBef>
              <a:spcAft>
                <a:spcPts val="0"/>
              </a:spcAft>
              <a:defRPr/>
            </a:pPr>
            <a:r>
              <a:rPr lang="fr-FR" altLang="" sz="1400" b="1" i="1" kern="0" dirty="0">
                <a:solidFill>
                  <a:schemeClr val="accent2">
                    <a:lumMod val="75000"/>
                  </a:schemeClr>
                </a:solidFill>
                <a:latin typeface="Arial Black" panose="020B0A04020102020204" pitchFamily="34" charset="0"/>
              </a:rPr>
              <a:t>Organise</a:t>
            </a:r>
          </a:p>
        </p:txBody>
      </p:sp>
      <p:sp>
        <p:nvSpPr>
          <p:cNvPr id="38" name="Text Box 9">
            <a:extLst>
              <a:ext uri="{FF2B5EF4-FFF2-40B4-BE49-F238E27FC236}">
                <a16:creationId xmlns:a16="http://schemas.microsoft.com/office/drawing/2014/main" id="{483B4111-8C41-AA46-E9F2-52D68DE8C778}"/>
              </a:ext>
            </a:extLst>
          </p:cNvPr>
          <p:cNvSpPr txBox="1">
            <a:spLocks noChangeArrowheads="1"/>
          </p:cNvSpPr>
          <p:nvPr/>
        </p:nvSpPr>
        <p:spPr bwMode="auto">
          <a:xfrm>
            <a:off x="2034678" y="1670066"/>
            <a:ext cx="4261667" cy="923291"/>
          </a:xfrm>
          <a:prstGeom prst="rect">
            <a:avLst/>
          </a:prstGeom>
          <a:noFill/>
          <a:ln>
            <a:noFill/>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 sz="1800" b="1" i="1" u="none" strike="noStrike" kern="0" cap="none" spc="0" normalizeH="0" baseline="0" noProof="0" dirty="0">
                <a:ln>
                  <a:noFill/>
                </a:ln>
                <a:solidFill>
                  <a:srgbClr val="07A398">
                    <a:lumMod val="75000"/>
                  </a:srgbClr>
                </a:solidFill>
                <a:effectLst/>
                <a:uLnTx/>
                <a:uFillTx/>
                <a:latin typeface="Arial Black" panose="020B0A04020102020204" pitchFamily="34" charset="0"/>
              </a:rPr>
              <a:t>Colloque International de Toxicologie Environnementale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 sz="1800" b="1" i="1" u="none" strike="noStrike" kern="0" cap="none" spc="0" normalizeH="0" baseline="0" noProof="0" dirty="0">
                <a:ln>
                  <a:noFill/>
                </a:ln>
                <a:solidFill>
                  <a:srgbClr val="07A398">
                    <a:lumMod val="75000"/>
                  </a:srgbClr>
                </a:solidFill>
                <a:effectLst/>
                <a:uLnTx/>
                <a:uFillTx/>
                <a:latin typeface="Arial Black" panose="020B0A04020102020204" pitchFamily="34" charset="0"/>
              </a:rPr>
              <a:t>et Santé</a:t>
            </a:r>
          </a:p>
        </p:txBody>
      </p:sp>
      <p:sp>
        <p:nvSpPr>
          <p:cNvPr id="39" name="Text Box 14">
            <a:extLst>
              <a:ext uri="{FF2B5EF4-FFF2-40B4-BE49-F238E27FC236}">
                <a16:creationId xmlns:a16="http://schemas.microsoft.com/office/drawing/2014/main" id="{3DFA7258-9611-9DD0-1EFD-AC554EE6496C}"/>
              </a:ext>
            </a:extLst>
          </p:cNvPr>
          <p:cNvSpPr txBox="1">
            <a:spLocks noChangeArrowheads="1"/>
          </p:cNvSpPr>
          <p:nvPr/>
        </p:nvSpPr>
        <p:spPr bwMode="auto">
          <a:xfrm>
            <a:off x="3037192" y="3519237"/>
            <a:ext cx="2335784" cy="553959"/>
          </a:xfrm>
          <a:prstGeom prst="rect">
            <a:avLst/>
          </a:prstGeom>
          <a:noFill/>
          <a:ln>
            <a:noFill/>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ctr" eaLnBrk="1" fontAlgn="auto" hangingPunct="1">
              <a:spcBef>
                <a:spcPct val="50000"/>
              </a:spcBef>
              <a:spcAft>
                <a:spcPts val="0"/>
              </a:spcAft>
              <a:defRPr/>
            </a:pPr>
            <a:r>
              <a:rPr lang="fr-FR" altLang="" sz="1200" b="1" i="1" kern="0" dirty="0">
                <a:solidFill>
                  <a:srgbClr val="C00000"/>
                </a:solidFill>
                <a:latin typeface="Arial Black" panose="020B0A04020102020204" pitchFamily="34" charset="0"/>
              </a:rPr>
              <a:t>ANNABA </a:t>
            </a:r>
          </a:p>
          <a:p>
            <a:pPr algn="ctr" eaLnBrk="1" fontAlgn="auto" hangingPunct="1">
              <a:spcBef>
                <a:spcPct val="50000"/>
              </a:spcBef>
              <a:spcAft>
                <a:spcPts val="0"/>
              </a:spcAft>
              <a:defRPr/>
            </a:pPr>
            <a:r>
              <a:rPr lang="fr-FR" altLang="" sz="1200" b="1" i="1" kern="0" dirty="0">
                <a:solidFill>
                  <a:srgbClr val="C00000"/>
                </a:solidFill>
                <a:latin typeface="Arial Black" panose="020B0A04020102020204" pitchFamily="34" charset="0"/>
              </a:rPr>
              <a:t>24 et 25 septembre 2025</a:t>
            </a:r>
          </a:p>
        </p:txBody>
      </p:sp>
      <p:sp>
        <p:nvSpPr>
          <p:cNvPr id="41" name="Rectangle 23">
            <a:extLst>
              <a:ext uri="{FF2B5EF4-FFF2-40B4-BE49-F238E27FC236}">
                <a16:creationId xmlns:a16="http://schemas.microsoft.com/office/drawing/2014/main" id="{BA2C45E9-FB30-D34D-0C49-33C8FBA8A28A}"/>
              </a:ext>
            </a:extLst>
          </p:cNvPr>
          <p:cNvSpPr>
            <a:spLocks noChangeArrowheads="1"/>
          </p:cNvSpPr>
          <p:nvPr/>
        </p:nvSpPr>
        <p:spPr bwMode="auto">
          <a:xfrm>
            <a:off x="2569087" y="4045883"/>
            <a:ext cx="3393947" cy="1781283"/>
          </a:xfrm>
          <a:prstGeom prst="rect">
            <a:avLst/>
          </a:prstGeom>
          <a:noFill/>
          <a:ln>
            <a:noFill/>
          </a:ln>
        </p:spPr>
        <p:txBody>
          <a:bodyPr wrap="square" lIns="91401" tIns="45701" rIns="91401" bIns="45701">
            <a:spAutoFit/>
          </a:bodyPr>
          <a:lstStyle/>
          <a:p>
            <a:pPr algn="ctr">
              <a:lnSpc>
                <a:spcPct val="150000"/>
              </a:lnSpc>
              <a:defRPr/>
            </a:pPr>
            <a:r>
              <a:rPr lang="fr-FR" altLang="" sz="800" b="1" i="1" kern="0" dirty="0">
                <a:solidFill>
                  <a:srgbClr val="07A398">
                    <a:lumMod val="75000"/>
                  </a:srgbClr>
                </a:solidFill>
                <a:latin typeface="Arial Black" panose="020B0A04020102020204" pitchFamily="34" charset="0"/>
              </a:rPr>
              <a:t>Présidents d'honneur du colloque</a:t>
            </a:r>
            <a:br>
              <a:rPr lang="fr-FR" altLang="" sz="800" b="1" i="1" kern="0" dirty="0">
                <a:solidFill>
                  <a:srgbClr val="07A398">
                    <a:lumMod val="75000"/>
                  </a:srgbClr>
                </a:solidFill>
                <a:latin typeface="Arial Black" panose="020B0A04020102020204" pitchFamily="34" charset="0"/>
              </a:rPr>
            </a:br>
            <a:r>
              <a:rPr lang="fr-FR" altLang="en-US" sz="800" b="1" i="1" kern="0" dirty="0">
                <a:solidFill>
                  <a:sysClr val="windowText" lastClr="000000"/>
                </a:solidFill>
                <a:latin typeface="Arial Black" panose="020B0A04020102020204" pitchFamily="34" charset="0"/>
              </a:rPr>
              <a:t>Recteur  de l’Université de Annaba Pr MANAA Mohamed</a:t>
            </a:r>
            <a:br>
              <a:rPr lang="fr-FR" altLang="en-US" sz="800" b="1" i="1" kern="0" dirty="0">
                <a:solidFill>
                  <a:sysClr val="windowText" lastClr="000000"/>
                </a:solidFill>
                <a:latin typeface="Arial Black" panose="020B0A04020102020204" pitchFamily="34" charset="0"/>
              </a:rPr>
            </a:br>
            <a:r>
              <a:rPr lang="fr-FR" altLang="en-US" sz="800" b="1" i="1" kern="0" dirty="0">
                <a:solidFill>
                  <a:sysClr val="windowText" lastClr="000000"/>
                </a:solidFill>
                <a:latin typeface="Arial Black" panose="020B0A04020102020204" pitchFamily="34" charset="0"/>
              </a:rPr>
              <a:t>Doyen de la faculté des sciences Pr DJEBABLA Abdelhak</a:t>
            </a:r>
            <a:br>
              <a:rPr lang="fr-FR" altLang="en-US" sz="800" b="1" i="1" kern="0" dirty="0">
                <a:solidFill>
                  <a:sysClr val="windowText" lastClr="000000"/>
                </a:solidFill>
                <a:latin typeface="Arial Black" panose="020B0A04020102020204" pitchFamily="34" charset="0"/>
              </a:rPr>
            </a:br>
            <a:r>
              <a:rPr lang="fr-FR" altLang="" sz="800" b="1" i="1" kern="0" dirty="0">
                <a:solidFill>
                  <a:srgbClr val="07A398">
                    <a:lumMod val="75000"/>
                  </a:srgbClr>
                </a:solidFill>
                <a:latin typeface="Arial Black" panose="020B0A04020102020204" pitchFamily="34" charset="0"/>
              </a:rPr>
              <a:t>Présidente du colloque</a:t>
            </a:r>
          </a:p>
          <a:p>
            <a:pPr algn="ctr">
              <a:lnSpc>
                <a:spcPct val="150000"/>
              </a:lnSpc>
              <a:defRPr/>
            </a:pPr>
            <a:r>
              <a:rPr lang="fr-FR" altLang="" sz="800" b="1" i="1" kern="0" dirty="0">
                <a:solidFill>
                  <a:sysClr val="windowText" lastClr="000000"/>
                </a:solidFill>
                <a:latin typeface="Arial Black" panose="020B0A04020102020204" pitchFamily="34" charset="0"/>
              </a:rPr>
              <a:t>Professeure SBARTAI Hana</a:t>
            </a:r>
          </a:p>
          <a:p>
            <a:pPr algn="ctr">
              <a:lnSpc>
                <a:spcPct val="150000"/>
              </a:lnSpc>
              <a:defRPr/>
            </a:pPr>
            <a:r>
              <a:rPr lang="fr-FR" altLang="" sz="800" b="1" i="1" kern="0" dirty="0">
                <a:solidFill>
                  <a:srgbClr val="07A398">
                    <a:lumMod val="75000"/>
                  </a:srgbClr>
                </a:solidFill>
                <a:latin typeface="Arial Black" panose="020B0A04020102020204" pitchFamily="34" charset="0"/>
              </a:rPr>
              <a:t>Présidente du comité scientifique</a:t>
            </a:r>
          </a:p>
          <a:p>
            <a:pPr algn="ctr">
              <a:lnSpc>
                <a:spcPct val="150000"/>
              </a:lnSpc>
              <a:defRPr/>
            </a:pPr>
            <a:r>
              <a:rPr lang="fr-FR" altLang="" sz="800" b="1" i="1" kern="0" dirty="0">
                <a:solidFill>
                  <a:sysClr val="windowText" lastClr="000000"/>
                </a:solidFill>
                <a:latin typeface="Arial Black" panose="020B0A04020102020204" pitchFamily="34" charset="0"/>
              </a:rPr>
              <a:t>Professeure BERREBBAH Houria</a:t>
            </a:r>
          </a:p>
          <a:p>
            <a:pPr algn="ctr">
              <a:lnSpc>
                <a:spcPct val="150000"/>
              </a:lnSpc>
              <a:defRPr/>
            </a:pPr>
            <a:r>
              <a:rPr lang="fr-FR" altLang="" sz="800" b="1" i="1" kern="0" dirty="0">
                <a:solidFill>
                  <a:srgbClr val="07A398">
                    <a:lumMod val="75000"/>
                  </a:srgbClr>
                </a:solidFill>
                <a:latin typeface="Arial Black" panose="020B0A04020102020204" pitchFamily="34" charset="0"/>
              </a:rPr>
              <a:t>Président du comité d’organisation</a:t>
            </a:r>
          </a:p>
          <a:p>
            <a:pPr algn="ctr">
              <a:lnSpc>
                <a:spcPct val="150000"/>
              </a:lnSpc>
              <a:defRPr/>
            </a:pPr>
            <a:r>
              <a:rPr lang="fr-FR" altLang="" sz="800" b="1" i="1" kern="0" dirty="0">
                <a:solidFill>
                  <a:sysClr val="windowText" lastClr="000000"/>
                </a:solidFill>
                <a:latin typeface="Arial Black" panose="020B0A04020102020204" pitchFamily="34" charset="0"/>
              </a:rPr>
              <a:t>Dr. TERFAYA Moncef</a:t>
            </a:r>
          </a:p>
        </p:txBody>
      </p:sp>
      <p:sp>
        <p:nvSpPr>
          <p:cNvPr id="42" name="Text Box 28">
            <a:extLst>
              <a:ext uri="{FF2B5EF4-FFF2-40B4-BE49-F238E27FC236}">
                <a16:creationId xmlns:a16="http://schemas.microsoft.com/office/drawing/2014/main" id="{AAEC46E1-B61F-38F4-84A6-25FE7D4E5A4E}"/>
              </a:ext>
            </a:extLst>
          </p:cNvPr>
          <p:cNvSpPr txBox="1">
            <a:spLocks noChangeArrowheads="1"/>
          </p:cNvSpPr>
          <p:nvPr/>
        </p:nvSpPr>
        <p:spPr bwMode="auto">
          <a:xfrm>
            <a:off x="2764336" y="5757409"/>
            <a:ext cx="3120984" cy="700153"/>
          </a:xfrm>
          <a:prstGeom prst="rect">
            <a:avLst/>
          </a:prstGeom>
          <a:noFill/>
          <a:ln>
            <a:noFill/>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1" i="1" u="none" strike="noStrike" kern="0" cap="none" spc="0" normalizeH="0" baseline="0" noProof="0" dirty="0">
                <a:ln>
                  <a:noFill/>
                </a:ln>
                <a:solidFill>
                  <a:srgbClr val="07A398">
                    <a:lumMod val="75000"/>
                  </a:srgbClr>
                </a:solidFill>
                <a:effectLst/>
                <a:uLnTx/>
                <a:uFillTx/>
                <a:latin typeface="Arial Black" panose="020B0A04020102020204" pitchFamily="34" charset="0"/>
              </a:rPr>
              <a:t>Dates importantes</a:t>
            </a:r>
          </a:p>
          <a:p>
            <a:pPr lvl="0" algn="ctr">
              <a:spcBef>
                <a:spcPct val="50000"/>
              </a:spcBef>
              <a:defRPr/>
            </a:pPr>
            <a:r>
              <a:rPr kumimoji="0" lang="fr-FR" altLang="" sz="700" b="1" i="1" u="none" strike="noStrike" kern="0" cap="none" spc="0" normalizeH="0" baseline="0" noProof="0" dirty="0">
                <a:ln>
                  <a:noFill/>
                </a:ln>
                <a:solidFill>
                  <a:sysClr val="windowText" lastClr="000000"/>
                </a:solidFill>
                <a:effectLst/>
                <a:uLnTx/>
                <a:uFillTx/>
                <a:latin typeface="Arial Black" panose="020B0A04020102020204" pitchFamily="34" charset="0"/>
              </a:rPr>
              <a:t>05 </a:t>
            </a:r>
            <a:r>
              <a:rPr lang="fr-FR" altLang="" sz="700" b="1" i="1" kern="0" dirty="0">
                <a:solidFill>
                  <a:sysClr val="windowText" lastClr="000000"/>
                </a:solidFill>
                <a:latin typeface="Arial Black" panose="020B0A04020102020204" pitchFamily="34" charset="0"/>
              </a:rPr>
              <a:t>Septembre</a:t>
            </a:r>
            <a:r>
              <a:rPr kumimoji="0" lang="fr-FR" altLang="" sz="700" b="1" i="1" u="none" strike="noStrike" kern="0" cap="none" spc="0" normalizeH="0" baseline="0" noProof="0" dirty="0">
                <a:ln>
                  <a:noFill/>
                </a:ln>
                <a:solidFill>
                  <a:sysClr val="windowText" lastClr="000000"/>
                </a:solidFill>
                <a:effectLst/>
                <a:uLnTx/>
                <a:uFillTx/>
                <a:latin typeface="Arial Black" panose="020B0A04020102020204" pitchFamily="34" charset="0"/>
              </a:rPr>
              <a:t> 2025: Date limite de réception des résumés</a:t>
            </a:r>
          </a:p>
          <a:p>
            <a:pPr marL="0" marR="0" lvl="0" indent="0" algn="ctr" defTabSz="914400" eaLnBrk="1" fontAlgn="auto" latinLnBrk="0" hangingPunct="1">
              <a:lnSpc>
                <a:spcPct val="100000"/>
              </a:lnSpc>
              <a:spcBef>
                <a:spcPct val="50000"/>
              </a:spcBef>
              <a:spcAft>
                <a:spcPts val="0"/>
              </a:spcAft>
              <a:buClrTx/>
              <a:buSzTx/>
              <a:buFontTx/>
              <a:buNone/>
              <a:tabLst/>
              <a:defRPr/>
            </a:pPr>
            <a:r>
              <a:rPr lang="fr-FR" altLang="" sz="700" b="1" i="1" kern="0" dirty="0">
                <a:solidFill>
                  <a:sysClr val="windowText" lastClr="000000"/>
                </a:solidFill>
                <a:latin typeface="Arial Black" panose="020B0A04020102020204" pitchFamily="34" charset="0"/>
              </a:rPr>
              <a:t>10</a:t>
            </a:r>
            <a:r>
              <a:rPr kumimoji="0" lang="fr-FR" altLang="" sz="700" b="1" i="1" u="none" strike="noStrike" kern="0" cap="none" spc="0" normalizeH="0" baseline="0" noProof="0" dirty="0">
                <a:ln>
                  <a:noFill/>
                </a:ln>
                <a:solidFill>
                  <a:sysClr val="windowText" lastClr="000000"/>
                </a:solidFill>
                <a:effectLst/>
                <a:uLnTx/>
                <a:uFillTx/>
                <a:latin typeface="Arial Black" panose="020B0A04020102020204" pitchFamily="34" charset="0"/>
              </a:rPr>
              <a:t> Septembre 2025: Notification d’acceptation des résumés</a:t>
            </a:r>
          </a:p>
          <a:p>
            <a:pPr marL="0" marR="0" lvl="0" indent="0" algn="ctr" defTabSz="914400" eaLnBrk="1" fontAlgn="auto" latinLnBrk="0" hangingPunct="1">
              <a:lnSpc>
                <a:spcPct val="100000"/>
              </a:lnSpc>
              <a:spcBef>
                <a:spcPct val="50000"/>
              </a:spcBef>
              <a:spcAft>
                <a:spcPts val="0"/>
              </a:spcAft>
              <a:buClrTx/>
              <a:buSzTx/>
              <a:buFontTx/>
              <a:buNone/>
              <a:tabLst/>
              <a:defRPr/>
            </a:pPr>
            <a:r>
              <a:rPr lang="fr-FR" altLang="" sz="700" b="1" i="1" kern="0" dirty="0">
                <a:solidFill>
                  <a:sysClr val="windowText" lastClr="000000"/>
                </a:solidFill>
                <a:latin typeface="Arial Black" panose="020B0A04020102020204" pitchFamily="34" charset="0"/>
              </a:rPr>
              <a:t>15 Septembre </a:t>
            </a:r>
            <a:r>
              <a:rPr kumimoji="0" lang="fr-FR" altLang="" sz="700" b="1" i="1" u="none" strike="noStrike" kern="0" cap="none" spc="0" normalizeH="0" baseline="0" noProof="0" dirty="0">
                <a:ln>
                  <a:noFill/>
                </a:ln>
                <a:solidFill>
                  <a:sysClr val="windowText" lastClr="000000"/>
                </a:solidFill>
                <a:effectLst/>
                <a:uLnTx/>
                <a:uFillTx/>
                <a:latin typeface="Arial Black" panose="020B0A04020102020204" pitchFamily="34" charset="0"/>
              </a:rPr>
              <a:t>2025: Programme du colloque</a:t>
            </a:r>
          </a:p>
        </p:txBody>
      </p:sp>
      <p:sp>
        <p:nvSpPr>
          <p:cNvPr id="43" name="Text Box 16">
            <a:extLst>
              <a:ext uri="{FF2B5EF4-FFF2-40B4-BE49-F238E27FC236}">
                <a16:creationId xmlns:a16="http://schemas.microsoft.com/office/drawing/2014/main" id="{3618335D-4E20-3737-C769-02E35D4A91CD}"/>
              </a:ext>
            </a:extLst>
          </p:cNvPr>
          <p:cNvSpPr txBox="1">
            <a:spLocks noChangeArrowheads="1"/>
          </p:cNvSpPr>
          <p:nvPr/>
        </p:nvSpPr>
        <p:spPr bwMode="auto">
          <a:xfrm>
            <a:off x="3023047" y="6447324"/>
            <a:ext cx="2486025" cy="400071"/>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ctr" eaLnBrk="1" fontAlgn="auto" hangingPunct="1">
              <a:spcBef>
                <a:spcPct val="50000"/>
              </a:spcBef>
              <a:spcAft>
                <a:spcPts val="0"/>
              </a:spcAft>
              <a:defRPr/>
            </a:pPr>
            <a:r>
              <a:rPr lang="fr-FR" altLang="" sz="800" b="1" i="1" kern="0" dirty="0">
                <a:solidFill>
                  <a:schemeClr val="accent2">
                    <a:lumMod val="50000"/>
                  </a:schemeClr>
                </a:solidFill>
                <a:latin typeface="Arial Black" panose="020B0A04020102020204" pitchFamily="34" charset="0"/>
              </a:rPr>
              <a:t>Tel : 05.58. </a:t>
            </a:r>
            <a:r>
              <a:rPr lang="fr-FR" altLang="" sz="800" b="1" i="1" kern="0">
                <a:solidFill>
                  <a:schemeClr val="accent2">
                    <a:lumMod val="50000"/>
                  </a:schemeClr>
                </a:solidFill>
                <a:latin typeface="Arial Black" panose="020B0A04020102020204" pitchFamily="34" charset="0"/>
              </a:rPr>
              <a:t>94</a:t>
            </a:r>
            <a:r>
              <a:rPr lang="fr-FR" altLang="" sz="800" b="1" i="1" kern="0" dirty="0">
                <a:solidFill>
                  <a:schemeClr val="accent2">
                    <a:lumMod val="50000"/>
                  </a:schemeClr>
                </a:solidFill>
                <a:latin typeface="Arial Black" panose="020B0A04020102020204" pitchFamily="34" charset="0"/>
              </a:rPr>
              <a:t>. 22.59</a:t>
            </a:r>
          </a:p>
          <a:p>
            <a:pPr algn="ctr" eaLnBrk="1" fontAlgn="auto" hangingPunct="1">
              <a:spcBef>
                <a:spcPct val="50000"/>
              </a:spcBef>
              <a:spcAft>
                <a:spcPts val="0"/>
              </a:spcAft>
              <a:defRPr/>
            </a:pPr>
            <a:r>
              <a:rPr lang="fr-FR" altLang="" sz="800" b="1" i="1" kern="0" dirty="0">
                <a:solidFill>
                  <a:schemeClr val="accent2">
                    <a:lumMod val="50000"/>
                  </a:schemeClr>
                </a:solidFill>
                <a:latin typeface="Arial Black" panose="020B0A04020102020204" pitchFamily="34" charset="0"/>
              </a:rPr>
              <a:t>Email: citestox@gmail.com</a:t>
            </a:r>
          </a:p>
        </p:txBody>
      </p:sp>
      <p:pic>
        <p:nvPicPr>
          <p:cNvPr id="44" name="Picture 4" descr="Vecteurs et illustrations de Sante Environnement en téléchargement gratuit  | Freepik">
            <a:extLst>
              <a:ext uri="{FF2B5EF4-FFF2-40B4-BE49-F238E27FC236}">
                <a16:creationId xmlns:a16="http://schemas.microsoft.com/office/drawing/2014/main" id="{8E81EDF7-B4A9-9311-DD6C-2C96CC98C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014" y="5805687"/>
            <a:ext cx="1143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FC927B43-5C92-8162-BA1D-345B7CB8FDBC}"/>
              </a:ext>
            </a:extLst>
          </p:cNvPr>
          <p:cNvPicPr>
            <a:picLocks noChangeAspect="1"/>
          </p:cNvPicPr>
          <p:nvPr/>
        </p:nvPicPr>
        <p:blipFill>
          <a:blip r:embed="rId5"/>
          <a:stretch>
            <a:fillRect/>
          </a:stretch>
        </p:blipFill>
        <p:spPr>
          <a:xfrm>
            <a:off x="10458607" y="1436"/>
            <a:ext cx="1725906" cy="6858000"/>
          </a:xfrm>
          <a:prstGeom prst="rect">
            <a:avLst/>
          </a:prstGeom>
        </p:spPr>
      </p:pic>
      <p:pic>
        <p:nvPicPr>
          <p:cNvPr id="2" name="Image 1">
            <a:extLst>
              <a:ext uri="{FF2B5EF4-FFF2-40B4-BE49-F238E27FC236}">
                <a16:creationId xmlns:a16="http://schemas.microsoft.com/office/drawing/2014/main" id="{5560CC47-F0AA-7358-EB31-33825A5099CB}"/>
              </a:ext>
            </a:extLst>
          </p:cNvPr>
          <p:cNvPicPr>
            <a:picLocks noChangeAspect="1"/>
          </p:cNvPicPr>
          <p:nvPr/>
        </p:nvPicPr>
        <p:blipFill>
          <a:blip r:embed="rId6"/>
          <a:stretch>
            <a:fillRect/>
          </a:stretch>
        </p:blipFill>
        <p:spPr>
          <a:xfrm>
            <a:off x="8878425" y="-11530"/>
            <a:ext cx="1322947" cy="1322947"/>
          </a:xfrm>
          <a:prstGeom prst="rect">
            <a:avLst/>
          </a:prstGeom>
        </p:spPr>
      </p:pic>
      <p:pic>
        <p:nvPicPr>
          <p:cNvPr id="3" name="Image 2">
            <a:extLst>
              <a:ext uri="{FF2B5EF4-FFF2-40B4-BE49-F238E27FC236}">
                <a16:creationId xmlns:a16="http://schemas.microsoft.com/office/drawing/2014/main" id="{82F99B36-D6DB-DDFF-BA88-8A186BCFC40B}"/>
              </a:ext>
            </a:extLst>
          </p:cNvPr>
          <p:cNvPicPr>
            <a:picLocks noChangeAspect="1"/>
          </p:cNvPicPr>
          <p:nvPr/>
        </p:nvPicPr>
        <p:blipFill>
          <a:blip r:embed="rId7"/>
          <a:stretch>
            <a:fillRect/>
          </a:stretch>
        </p:blipFill>
        <p:spPr>
          <a:xfrm>
            <a:off x="1955058" y="-77498"/>
            <a:ext cx="2164268" cy="1388915"/>
          </a:xfrm>
          <a:prstGeom prst="rect">
            <a:avLst/>
          </a:prstGeom>
        </p:spPr>
      </p:pic>
      <p:sp>
        <p:nvSpPr>
          <p:cNvPr id="16" name="ZoneTexte 15">
            <a:extLst>
              <a:ext uri="{FF2B5EF4-FFF2-40B4-BE49-F238E27FC236}">
                <a16:creationId xmlns:a16="http://schemas.microsoft.com/office/drawing/2014/main" id="{D283FCE5-CBA3-C8E9-D1EF-89F0CE17AF1C}"/>
              </a:ext>
            </a:extLst>
          </p:cNvPr>
          <p:cNvSpPr txBox="1"/>
          <p:nvPr/>
        </p:nvSpPr>
        <p:spPr>
          <a:xfrm>
            <a:off x="3181752" y="-29763"/>
            <a:ext cx="6094428" cy="369332"/>
          </a:xfrm>
          <a:prstGeom prst="rect">
            <a:avLst/>
          </a:prstGeom>
          <a:noFill/>
        </p:spPr>
        <p:txBody>
          <a:bodyPr wrap="square">
            <a:spAutoFit/>
          </a:bodyPr>
          <a:lstStyle/>
          <a:p>
            <a:pPr algn="ctr" eaLnBrk="1" fontAlgn="auto" hangingPunct="1">
              <a:spcBef>
                <a:spcPct val="50000"/>
              </a:spcBef>
              <a:spcAft>
                <a:spcPts val="0"/>
              </a:spcAft>
              <a:defRPr/>
            </a:pPr>
            <a:r>
              <a:rPr lang="fr-FR" altLang="" b="1" kern="0" dirty="0">
                <a:solidFill>
                  <a:schemeClr val="accent2">
                    <a:lumMod val="75000"/>
                  </a:schemeClr>
                </a:solidFill>
                <a:latin typeface="Arial Black" panose="020B0A04020102020204" pitchFamily="34" charset="0"/>
              </a:rPr>
              <a:t>UNIVERSITE BADJI MOKHTAR-ANNABA</a:t>
            </a:r>
            <a:endParaRPr lang="fr-FR" altLang="" sz="1800" b="1" kern="0" dirty="0">
              <a:solidFill>
                <a:schemeClr val="accent2">
                  <a:lumMod val="75000"/>
                </a:schemeClr>
              </a:solidFill>
              <a:latin typeface="Arial Black" panose="020B0A04020102020204" pitchFamily="34" charset="0"/>
            </a:endParaRPr>
          </a:p>
        </p:txBody>
      </p:sp>
      <p:pic>
        <p:nvPicPr>
          <p:cNvPr id="8" name="Image 7">
            <a:extLst>
              <a:ext uri="{FF2B5EF4-FFF2-40B4-BE49-F238E27FC236}">
                <a16:creationId xmlns:a16="http://schemas.microsoft.com/office/drawing/2014/main" id="{84231ADB-B447-B413-233F-4EA9B09E5F1F}"/>
              </a:ext>
            </a:extLst>
          </p:cNvPr>
          <p:cNvPicPr>
            <a:picLocks noChangeAspect="1"/>
          </p:cNvPicPr>
          <p:nvPr/>
        </p:nvPicPr>
        <p:blipFill>
          <a:blip r:embed="rId8"/>
          <a:stretch>
            <a:fillRect/>
          </a:stretch>
        </p:blipFill>
        <p:spPr>
          <a:xfrm>
            <a:off x="5309551" y="4844444"/>
            <a:ext cx="729530" cy="617217"/>
          </a:xfrm>
          <a:prstGeom prst="rect">
            <a:avLst/>
          </a:prstGeom>
        </p:spPr>
      </p:pic>
      <p:pic>
        <p:nvPicPr>
          <p:cNvPr id="9" name="Image 8">
            <a:extLst>
              <a:ext uri="{FF2B5EF4-FFF2-40B4-BE49-F238E27FC236}">
                <a16:creationId xmlns:a16="http://schemas.microsoft.com/office/drawing/2014/main" id="{F6D6099B-9BEA-C571-C1DB-10CFCE1A02E1}"/>
              </a:ext>
            </a:extLst>
          </p:cNvPr>
          <p:cNvPicPr>
            <a:picLocks noChangeAspect="1"/>
          </p:cNvPicPr>
          <p:nvPr/>
        </p:nvPicPr>
        <p:blipFill>
          <a:blip r:embed="rId9"/>
          <a:stretch>
            <a:fillRect/>
          </a:stretch>
        </p:blipFill>
        <p:spPr>
          <a:xfrm>
            <a:off x="2493040" y="4844445"/>
            <a:ext cx="653483" cy="617217"/>
          </a:xfrm>
          <a:prstGeom prst="rect">
            <a:avLst/>
          </a:prstGeom>
        </p:spPr>
      </p:pic>
      <p:pic>
        <p:nvPicPr>
          <p:cNvPr id="15" name="Image 14">
            <a:extLst>
              <a:ext uri="{FF2B5EF4-FFF2-40B4-BE49-F238E27FC236}">
                <a16:creationId xmlns:a16="http://schemas.microsoft.com/office/drawing/2014/main" id="{F3B73A47-20DF-438A-4029-073D62008B96}"/>
              </a:ext>
            </a:extLst>
          </p:cNvPr>
          <p:cNvPicPr>
            <a:picLocks noChangeAspect="1"/>
          </p:cNvPicPr>
          <p:nvPr/>
        </p:nvPicPr>
        <p:blipFill>
          <a:blip r:embed="rId10"/>
          <a:stretch>
            <a:fillRect/>
          </a:stretch>
        </p:blipFill>
        <p:spPr>
          <a:xfrm>
            <a:off x="5460383" y="6348923"/>
            <a:ext cx="653483" cy="509078"/>
          </a:xfrm>
          <a:prstGeom prst="rect">
            <a:avLst/>
          </a:prstGeom>
        </p:spPr>
      </p:pic>
      <p:pic>
        <p:nvPicPr>
          <p:cNvPr id="19" name="Image 18">
            <a:extLst>
              <a:ext uri="{FF2B5EF4-FFF2-40B4-BE49-F238E27FC236}">
                <a16:creationId xmlns:a16="http://schemas.microsoft.com/office/drawing/2014/main" id="{21E7354B-723F-0254-85EA-1777D48A312C}"/>
              </a:ext>
            </a:extLst>
          </p:cNvPr>
          <p:cNvPicPr>
            <a:picLocks noChangeAspect="1"/>
          </p:cNvPicPr>
          <p:nvPr/>
        </p:nvPicPr>
        <p:blipFill>
          <a:blip r:embed="rId11"/>
          <a:stretch>
            <a:fillRect/>
          </a:stretch>
        </p:blipFill>
        <p:spPr>
          <a:xfrm>
            <a:off x="2464759" y="6348922"/>
            <a:ext cx="653483" cy="500403"/>
          </a:xfrm>
          <a:prstGeom prst="rect">
            <a:avLst/>
          </a:prstGeom>
        </p:spPr>
      </p:pic>
      <p:pic>
        <p:nvPicPr>
          <p:cNvPr id="22" name="Image 21">
            <a:extLst>
              <a:ext uri="{FF2B5EF4-FFF2-40B4-BE49-F238E27FC236}">
                <a16:creationId xmlns:a16="http://schemas.microsoft.com/office/drawing/2014/main" id="{918AF2DC-D616-D1BB-54E7-730F081C55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1944" y="2502874"/>
            <a:ext cx="1936505" cy="1059631"/>
          </a:xfrm>
          <a:prstGeom prst="rect">
            <a:avLst/>
          </a:prstGeom>
        </p:spPr>
      </p:pic>
    </p:spTree>
    <p:extLst>
      <p:ext uri="{BB962C8B-B14F-4D97-AF65-F5344CB8AC3E}">
        <p14:creationId xmlns:p14="http://schemas.microsoft.com/office/powerpoint/2010/main" val="355812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AEC90-3E9D-27F9-8F37-FFF2968B98C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D856889-6205-F0D8-DF4F-5388EAF5D5B8}"/>
              </a:ext>
            </a:extLst>
          </p:cNvPr>
          <p:cNvSpPr/>
          <p:nvPr/>
        </p:nvSpPr>
        <p:spPr>
          <a:xfrm>
            <a:off x="2064413" y="2379"/>
            <a:ext cx="8376125" cy="1410535"/>
          </a:xfrm>
          <a:prstGeom prst="rect">
            <a:avLst/>
          </a:prstGeom>
          <a:solidFill>
            <a:schemeClr val="accent6">
              <a:lumMod val="20000"/>
              <a:lumOff val="80000"/>
            </a:scheme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Arial"/>
              <a:cs typeface="+mn-cs"/>
            </a:endParaRPr>
          </a:p>
        </p:txBody>
      </p:sp>
      <p:sp>
        <p:nvSpPr>
          <p:cNvPr id="26" name="Rectangle 25">
            <a:extLst>
              <a:ext uri="{FF2B5EF4-FFF2-40B4-BE49-F238E27FC236}">
                <a16:creationId xmlns:a16="http://schemas.microsoft.com/office/drawing/2014/main" id="{A7C2CCE5-7EC7-2A6A-4192-38E593F493B2}"/>
              </a:ext>
            </a:extLst>
          </p:cNvPr>
          <p:cNvSpPr/>
          <p:nvPr/>
        </p:nvSpPr>
        <p:spPr>
          <a:xfrm>
            <a:off x="1746559" y="2015371"/>
            <a:ext cx="8629175" cy="1412665"/>
          </a:xfrm>
          <a:prstGeom prst="rect">
            <a:avLst/>
          </a:prstGeom>
          <a:solidFill>
            <a:schemeClr val="accent6">
              <a:lumMod val="20000"/>
              <a:lumOff val="80000"/>
            </a:scheme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Arial"/>
              <a:cs typeface="+mn-cs"/>
            </a:endParaRPr>
          </a:p>
        </p:txBody>
      </p:sp>
      <p:pic>
        <p:nvPicPr>
          <p:cNvPr id="1028" name="Picture 4" descr="Annaba">
            <a:extLst>
              <a:ext uri="{FF2B5EF4-FFF2-40B4-BE49-F238E27FC236}">
                <a16:creationId xmlns:a16="http://schemas.microsoft.com/office/drawing/2014/main" id="{0D8FF943-162E-0150-A84E-1064BE37A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121031" cy="685429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72">
            <a:extLst>
              <a:ext uri="{FF2B5EF4-FFF2-40B4-BE49-F238E27FC236}">
                <a16:creationId xmlns:a16="http://schemas.microsoft.com/office/drawing/2014/main" id="{13592C5D-42D4-5917-7D74-B4223209B199}"/>
              </a:ext>
            </a:extLst>
          </p:cNvPr>
          <p:cNvGrpSpPr>
            <a:grpSpLocks/>
          </p:cNvGrpSpPr>
          <p:nvPr/>
        </p:nvGrpSpPr>
        <p:grpSpPr bwMode="auto">
          <a:xfrm>
            <a:off x="2673704" y="357802"/>
            <a:ext cx="7314604" cy="1051687"/>
            <a:chOff x="712149" y="230682"/>
            <a:chExt cx="7970502" cy="1205077"/>
          </a:xfrm>
        </p:grpSpPr>
        <p:sp>
          <p:nvSpPr>
            <p:cNvPr id="11" name="Text Box 10">
              <a:extLst>
                <a:ext uri="{FF2B5EF4-FFF2-40B4-BE49-F238E27FC236}">
                  <a16:creationId xmlns:a16="http://schemas.microsoft.com/office/drawing/2014/main" id="{3C851F11-C7A8-D281-D172-2836C4F04823}"/>
                </a:ext>
              </a:extLst>
            </p:cNvPr>
            <p:cNvSpPr txBox="1">
              <a:spLocks noChangeArrowheads="1"/>
            </p:cNvSpPr>
            <p:nvPr/>
          </p:nvSpPr>
          <p:spPr bwMode="auto">
            <a:xfrm>
              <a:off x="712149" y="1012603"/>
              <a:ext cx="7970502" cy="423156"/>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ctr" eaLnBrk="1" fontAlgn="auto" hangingPunct="1">
                <a:spcBef>
                  <a:spcPct val="50000"/>
                </a:spcBef>
                <a:spcAft>
                  <a:spcPts val="0"/>
                </a:spcAft>
                <a:defRPr/>
              </a:pPr>
              <a:r>
                <a:rPr lang="fr-FR" altLang="" sz="1800" b="1" kern="0" dirty="0">
                  <a:solidFill>
                    <a:schemeClr val="accent2">
                      <a:lumMod val="75000"/>
                    </a:schemeClr>
                  </a:solidFill>
                  <a:latin typeface="Arial" panose="020B0604020202020204" pitchFamily="34" charset="0"/>
                  <a:cs typeface="Arial" panose="020B0604020202020204" pitchFamily="34" charset="0"/>
                </a:rPr>
                <a:t>Laboratoire de Toxicologie Cellulaire </a:t>
              </a:r>
            </a:p>
          </p:txBody>
        </p:sp>
        <p:grpSp>
          <p:nvGrpSpPr>
            <p:cNvPr id="12" name="Groupe 71">
              <a:extLst>
                <a:ext uri="{FF2B5EF4-FFF2-40B4-BE49-F238E27FC236}">
                  <a16:creationId xmlns:a16="http://schemas.microsoft.com/office/drawing/2014/main" id="{944E3A95-5D66-61AB-2DAE-4EDBF2FEEE2F}"/>
                </a:ext>
              </a:extLst>
            </p:cNvPr>
            <p:cNvGrpSpPr>
              <a:grpSpLocks/>
            </p:cNvGrpSpPr>
            <p:nvPr/>
          </p:nvGrpSpPr>
          <p:grpSpPr bwMode="auto">
            <a:xfrm>
              <a:off x="712149" y="230682"/>
              <a:ext cx="6846640" cy="915024"/>
              <a:chOff x="712149" y="230682"/>
              <a:chExt cx="6846640" cy="915024"/>
            </a:xfrm>
          </p:grpSpPr>
          <p:sp>
            <p:nvSpPr>
              <p:cNvPr id="13" name="Text Box 37">
                <a:extLst>
                  <a:ext uri="{FF2B5EF4-FFF2-40B4-BE49-F238E27FC236}">
                    <a16:creationId xmlns:a16="http://schemas.microsoft.com/office/drawing/2014/main" id="{15FAC7E1-CFC6-4B44-29F1-D1959977F256}"/>
                  </a:ext>
                </a:extLst>
              </p:cNvPr>
              <p:cNvSpPr txBox="1">
                <a:spLocks noChangeArrowheads="1"/>
              </p:cNvSpPr>
              <p:nvPr/>
            </p:nvSpPr>
            <p:spPr bwMode="auto">
              <a:xfrm>
                <a:off x="1719585" y="524180"/>
                <a:ext cx="2389535" cy="272336"/>
              </a:xfrm>
              <a:prstGeom prst="rect">
                <a:avLst/>
              </a:prstGeom>
              <a:noFill/>
              <a:ln>
                <a:noFill/>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fontAlgn="auto" hangingPunct="1">
                  <a:spcBef>
                    <a:spcPct val="50000"/>
                  </a:spcBef>
                  <a:spcAft>
                    <a:spcPts val="0"/>
                  </a:spcAft>
                  <a:defRPr/>
                </a:pPr>
                <a:r>
                  <a:rPr lang="fr-FR" altLang="" sz="1000" b="1" kern="0" dirty="0">
                    <a:solidFill>
                      <a:sysClr val="windowText" lastClr="000000"/>
                    </a:solidFill>
                    <a:cs typeface="+mn-cs"/>
                  </a:rPr>
                  <a:t>        </a:t>
                </a:r>
                <a:r>
                  <a:rPr lang="fr-FR" altLang="" sz="1000" b="1" kern="0" dirty="0">
                    <a:solidFill>
                      <a:sysClr val="windowText" lastClr="000000"/>
                    </a:solidFill>
                    <a:latin typeface="Algerian" panose="04020705040A02060702" pitchFamily="82" charset="0"/>
                  </a:rPr>
                  <a:t>Faculté des Sciences</a:t>
                </a:r>
              </a:p>
            </p:txBody>
          </p:sp>
          <p:sp>
            <p:nvSpPr>
              <p:cNvPr id="14" name="Text Box 39">
                <a:extLst>
                  <a:ext uri="{FF2B5EF4-FFF2-40B4-BE49-F238E27FC236}">
                    <a16:creationId xmlns:a16="http://schemas.microsoft.com/office/drawing/2014/main" id="{0FACD673-3349-2D0C-88C9-7164FC5F2738}"/>
                  </a:ext>
                </a:extLst>
              </p:cNvPr>
              <p:cNvSpPr txBox="1">
                <a:spLocks noChangeArrowheads="1"/>
              </p:cNvSpPr>
              <p:nvPr/>
            </p:nvSpPr>
            <p:spPr bwMode="auto">
              <a:xfrm>
                <a:off x="5399450" y="498187"/>
                <a:ext cx="2159339" cy="272336"/>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fontAlgn="auto" hangingPunct="1">
                  <a:spcBef>
                    <a:spcPct val="50000"/>
                  </a:spcBef>
                  <a:spcAft>
                    <a:spcPts val="0"/>
                  </a:spcAft>
                  <a:defRPr/>
                </a:pPr>
                <a:r>
                  <a:rPr lang="fr-FR" altLang="" sz="1000" b="1" kern="0" dirty="0">
                    <a:solidFill>
                      <a:sysClr val="windowText" lastClr="000000"/>
                    </a:solidFill>
                    <a:latin typeface="Algerian" panose="04020705040A02060702" pitchFamily="82" charset="0"/>
                  </a:rPr>
                  <a:t>Département de Biologie</a:t>
                </a:r>
              </a:p>
            </p:txBody>
          </p:sp>
          <p:pic>
            <p:nvPicPr>
              <p:cNvPr id="15" name="Image 27" descr="http://www.univ-annaba.org/images/Logo_annaba.jpg">
                <a:hlinkClick r:id="rId4"/>
                <a:extLst>
                  <a:ext uri="{FF2B5EF4-FFF2-40B4-BE49-F238E27FC236}">
                    <a16:creationId xmlns:a16="http://schemas.microsoft.com/office/drawing/2014/main" id="{2ADB5953-09B3-33E9-6597-C4CD599A6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49" y="230682"/>
                <a:ext cx="1156436" cy="9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35">
                <a:extLst>
                  <a:ext uri="{FF2B5EF4-FFF2-40B4-BE49-F238E27FC236}">
                    <a16:creationId xmlns:a16="http://schemas.microsoft.com/office/drawing/2014/main" id="{05B42039-FE2C-B192-7954-61C66A5CA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9119" y="385317"/>
                <a:ext cx="1173993" cy="61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4" name="Rectangle 23">
            <a:extLst>
              <a:ext uri="{FF2B5EF4-FFF2-40B4-BE49-F238E27FC236}">
                <a16:creationId xmlns:a16="http://schemas.microsoft.com/office/drawing/2014/main" id="{500463AD-2C3D-A08A-0B26-9E9AD7FD7F49}"/>
              </a:ext>
            </a:extLst>
          </p:cNvPr>
          <p:cNvSpPr/>
          <p:nvPr/>
        </p:nvSpPr>
        <p:spPr>
          <a:xfrm>
            <a:off x="2121030" y="0"/>
            <a:ext cx="8149883" cy="116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8" name="ZoneTexte 27">
            <a:extLst>
              <a:ext uri="{FF2B5EF4-FFF2-40B4-BE49-F238E27FC236}">
                <a16:creationId xmlns:a16="http://schemas.microsoft.com/office/drawing/2014/main" id="{7DF6972A-8E90-5384-A92E-3634E058EB55}"/>
              </a:ext>
            </a:extLst>
          </p:cNvPr>
          <p:cNvSpPr txBox="1"/>
          <p:nvPr/>
        </p:nvSpPr>
        <p:spPr>
          <a:xfrm>
            <a:off x="3148757" y="102429"/>
            <a:ext cx="6094428" cy="369332"/>
          </a:xfrm>
          <a:prstGeom prst="rect">
            <a:avLst/>
          </a:prstGeom>
          <a:noFill/>
        </p:spPr>
        <p:txBody>
          <a:bodyPr wrap="square">
            <a:spAutoFit/>
          </a:bodyPr>
          <a:lstStyle/>
          <a:p>
            <a:pPr algn="ctr" eaLnBrk="1" fontAlgn="auto" hangingPunct="1">
              <a:spcBef>
                <a:spcPct val="50000"/>
              </a:spcBef>
              <a:spcAft>
                <a:spcPts val="0"/>
              </a:spcAft>
              <a:defRPr/>
            </a:pPr>
            <a:r>
              <a:rPr lang="fr-FR" altLang="" b="1" kern="0" dirty="0">
                <a:solidFill>
                  <a:schemeClr val="accent2">
                    <a:lumMod val="75000"/>
                  </a:schemeClr>
                </a:solidFill>
                <a:latin typeface="Arial Black" panose="020B0A04020102020204" pitchFamily="34" charset="0"/>
              </a:rPr>
              <a:t>UNIVERSITE BADJI MOKHTAR-ANNABA</a:t>
            </a:r>
            <a:endParaRPr lang="fr-FR" altLang="" sz="1800" b="1" kern="0" dirty="0">
              <a:solidFill>
                <a:schemeClr val="accent2">
                  <a:lumMod val="75000"/>
                </a:schemeClr>
              </a:solidFill>
              <a:latin typeface="Arial Black" panose="020B0A04020102020204" pitchFamily="34" charset="0"/>
            </a:endParaRPr>
          </a:p>
        </p:txBody>
      </p:sp>
      <p:pic>
        <p:nvPicPr>
          <p:cNvPr id="5" name="Image 4">
            <a:extLst>
              <a:ext uri="{FF2B5EF4-FFF2-40B4-BE49-F238E27FC236}">
                <a16:creationId xmlns:a16="http://schemas.microsoft.com/office/drawing/2014/main" id="{3D927AF1-DBB4-D8BE-E5A2-254F112997D8}"/>
              </a:ext>
            </a:extLst>
          </p:cNvPr>
          <p:cNvPicPr>
            <a:picLocks noChangeAspect="1"/>
          </p:cNvPicPr>
          <p:nvPr/>
        </p:nvPicPr>
        <p:blipFill>
          <a:blip r:embed="rId7"/>
          <a:stretch>
            <a:fillRect/>
          </a:stretch>
        </p:blipFill>
        <p:spPr>
          <a:xfrm>
            <a:off x="10480556" y="5725"/>
            <a:ext cx="1696535" cy="6858000"/>
          </a:xfrm>
          <a:prstGeom prst="rect">
            <a:avLst/>
          </a:prstGeom>
        </p:spPr>
      </p:pic>
      <p:sp>
        <p:nvSpPr>
          <p:cNvPr id="7" name="Text Box 29">
            <a:extLst>
              <a:ext uri="{FF2B5EF4-FFF2-40B4-BE49-F238E27FC236}">
                <a16:creationId xmlns:a16="http://schemas.microsoft.com/office/drawing/2014/main" id="{68570CCC-FE85-8F99-66AF-4F5C3870CBBF}"/>
              </a:ext>
            </a:extLst>
          </p:cNvPr>
          <p:cNvSpPr txBox="1">
            <a:spLocks noChangeArrowheads="1"/>
          </p:cNvSpPr>
          <p:nvPr/>
        </p:nvSpPr>
        <p:spPr bwMode="auto">
          <a:xfrm>
            <a:off x="7381861" y="3975424"/>
            <a:ext cx="1271906" cy="1200290"/>
          </a:xfrm>
          <a:prstGeom prst="rect">
            <a:avLst/>
          </a:prstGeom>
          <a:noFill/>
          <a:ln w="28575">
            <a:solidFill>
              <a:srgbClr val="00B050"/>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1" i="0" u="none" strike="noStrike" kern="0" cap="none" spc="0" normalizeH="0" baseline="0" noProof="0" dirty="0">
                <a:ln>
                  <a:noFill/>
                </a:ln>
                <a:solidFill>
                  <a:srgbClr val="07A398">
                    <a:lumMod val="75000"/>
                  </a:srgbClr>
                </a:solidFill>
                <a:effectLst/>
                <a:uLnTx/>
                <a:uFillTx/>
                <a:latin typeface="Arial Black" panose="020B0A04020102020204" pitchFamily="34" charset="0"/>
              </a:rPr>
              <a:t>Information</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Les meilleures communications du colloque seront publiées dans la revue indexée </a:t>
            </a:r>
            <a:r>
              <a:rPr kumimoji="0" lang="fr-FR" altLang="" sz="800" b="0" i="0" u="none" strike="noStrike" kern="0" cap="none" spc="0" normalizeH="0" baseline="0" noProof="0" dirty="0" err="1">
                <a:ln>
                  <a:noFill/>
                </a:ln>
                <a:solidFill>
                  <a:sysClr val="windowText" lastClr="000000"/>
                </a:solidFill>
                <a:effectLst/>
                <a:uLnTx/>
                <a:uFillTx/>
                <a:latin typeface="Arial Black" panose="020B0A04020102020204" pitchFamily="34" charset="0"/>
              </a:rPr>
              <a:t>scopus</a:t>
            </a:r>
            <a:endPar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fr-FR" altLang="" sz="800" b="1" i="0" u="none" strike="noStrike" kern="0" cap="none" spc="0" normalizeH="0" baseline="0" noProof="0" dirty="0">
              <a:ln>
                <a:noFill/>
              </a:ln>
              <a:solidFill>
                <a:sysClr val="windowText" lastClr="000000"/>
              </a:solidFill>
              <a:effectLst/>
              <a:uLnTx/>
              <a:uFillTx/>
              <a:latin typeface="Arial Black" panose="020B0A04020102020204" pitchFamily="34" charset="0"/>
            </a:endParaRPr>
          </a:p>
        </p:txBody>
      </p:sp>
      <p:sp>
        <p:nvSpPr>
          <p:cNvPr id="9" name="Text Box 30">
            <a:extLst>
              <a:ext uri="{FF2B5EF4-FFF2-40B4-BE49-F238E27FC236}">
                <a16:creationId xmlns:a16="http://schemas.microsoft.com/office/drawing/2014/main" id="{9C681957-4E14-42C3-FE82-4393B0064EB6}"/>
              </a:ext>
            </a:extLst>
          </p:cNvPr>
          <p:cNvSpPr txBox="1">
            <a:spLocks noChangeArrowheads="1"/>
          </p:cNvSpPr>
          <p:nvPr/>
        </p:nvSpPr>
        <p:spPr bwMode="auto">
          <a:xfrm>
            <a:off x="7388924" y="1771513"/>
            <a:ext cx="1278487" cy="2123620"/>
          </a:xfrm>
          <a:prstGeom prst="rect">
            <a:avLst/>
          </a:prstGeom>
          <a:noFill/>
          <a:ln w="28575">
            <a:solidFill>
              <a:schemeClr val="accent6"/>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1" i="0" u="none" strike="noStrike" kern="0" cap="none" spc="0" normalizeH="0" baseline="0" noProof="0" dirty="0">
                <a:ln>
                  <a:noFill/>
                </a:ln>
                <a:solidFill>
                  <a:srgbClr val="07A398">
                    <a:lumMod val="75000"/>
                  </a:srgbClr>
                </a:solidFill>
                <a:effectLst/>
                <a:uLnTx/>
                <a:uFillTx/>
                <a:latin typeface="Arial Black" panose="020B0A04020102020204" pitchFamily="34" charset="0"/>
              </a:rPr>
              <a:t>Instructions Résumés</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Titre (Times 14, Gras, Minuscule)</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Prénom Nom</a:t>
            </a:r>
            <a:r>
              <a:rPr kumimoji="0" lang="fr-FR" altLang="" sz="800" b="0" i="0" u="none" strike="noStrike" kern="0" cap="none" spc="0" normalizeH="0" baseline="30000" noProof="0" dirty="0">
                <a:ln>
                  <a:noFill/>
                </a:ln>
                <a:solidFill>
                  <a:sysClr val="windowText" lastClr="000000"/>
                </a:solidFill>
                <a:effectLst/>
                <a:uLnTx/>
                <a:uFillTx/>
                <a:latin typeface="Arial Black" panose="020B0A04020102020204" pitchFamily="34" charset="0"/>
              </a:rPr>
              <a:t>1</a:t>
            </a: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 Prénom Nom² (12)</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1,2: Etablissement </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et e-mail</a:t>
            </a:r>
            <a:r>
              <a:rPr lang="fr-FR" altLang="" sz="800" kern="0" dirty="0">
                <a:solidFill>
                  <a:sysClr val="windowText" lastClr="000000"/>
                </a:solidFill>
                <a:latin typeface="Arial Black" panose="020B0A04020102020204" pitchFamily="34" charset="0"/>
              </a:rPr>
              <a:t> (11)</a:t>
            </a: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 </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Résumé rédigé en times new roman 12 </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interligne 1,5</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250 mots</a:t>
            </a:r>
          </a:p>
        </p:txBody>
      </p:sp>
      <p:sp>
        <p:nvSpPr>
          <p:cNvPr id="25" name="Text Box 26">
            <a:extLst>
              <a:ext uri="{FF2B5EF4-FFF2-40B4-BE49-F238E27FC236}">
                <a16:creationId xmlns:a16="http://schemas.microsoft.com/office/drawing/2014/main" id="{70685540-A207-28BE-E938-EB1DA291FA54}"/>
              </a:ext>
            </a:extLst>
          </p:cNvPr>
          <p:cNvSpPr txBox="1">
            <a:spLocks noChangeArrowheads="1"/>
          </p:cNvSpPr>
          <p:nvPr/>
        </p:nvSpPr>
        <p:spPr bwMode="auto">
          <a:xfrm>
            <a:off x="4883121" y="6220656"/>
            <a:ext cx="2450187" cy="584737"/>
          </a:xfrm>
          <a:prstGeom prst="rect">
            <a:avLst/>
          </a:prstGeom>
          <a:noFill/>
          <a:ln w="28575">
            <a:solidFill>
              <a:schemeClr val="accent6"/>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1" i="0" u="none" strike="noStrike" kern="0" cap="none" spc="0" normalizeH="0" baseline="0" noProof="0" dirty="0">
                <a:ln>
                  <a:noFill/>
                </a:ln>
                <a:solidFill>
                  <a:srgbClr val="07A398">
                    <a:lumMod val="75000"/>
                  </a:srgbClr>
                </a:solidFill>
                <a:effectLst/>
                <a:uLnTx/>
                <a:uFillTx/>
                <a:latin typeface="Arial Black" panose="020B0A04020102020204" pitchFamily="34" charset="0"/>
              </a:rPr>
              <a:t>Langue de présentation</a:t>
            </a:r>
            <a:endParaRPr kumimoji="0" lang="fr-FR" altLang="" sz="800" b="0" i="0" u="none" strike="noStrike" kern="0" cap="none" spc="0" normalizeH="0" baseline="0" noProof="0" dirty="0">
              <a:ln>
                <a:noFill/>
              </a:ln>
              <a:solidFill>
                <a:srgbClr val="07A398">
                  <a:lumMod val="75000"/>
                </a:srgbClr>
              </a:solidFill>
              <a:effectLst/>
              <a:uLnTx/>
              <a:uFillTx/>
              <a:latin typeface="Arial Black" panose="020B0A04020102020204"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 sz="800" b="0" i="0" u="none" strike="noStrike" kern="0" cap="none" spc="0" normalizeH="0" baseline="0" noProof="0" dirty="0">
                <a:ln>
                  <a:noFill/>
                </a:ln>
                <a:solidFill>
                  <a:srgbClr val="000000"/>
                </a:solidFill>
                <a:effectLst/>
                <a:uLnTx/>
                <a:uFillTx/>
                <a:latin typeface="Arial Black" panose="020B0A04020102020204" pitchFamily="34" charset="0"/>
              </a:rPr>
              <a:t>Français, </a:t>
            </a:r>
            <a:r>
              <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rPr>
              <a:t>Arabe ou Anglais.</a:t>
            </a: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fr-FR" altLang="" sz="800" b="0" i="0" u="none" strike="noStrike" kern="0" cap="none" spc="0" normalizeH="0" baseline="0" noProof="0" dirty="0">
              <a:ln>
                <a:noFill/>
              </a:ln>
              <a:solidFill>
                <a:sysClr val="windowText" lastClr="000000"/>
              </a:solidFill>
              <a:effectLst/>
              <a:uLnTx/>
              <a:uFillTx/>
              <a:latin typeface="Arial Black" panose="020B0A04020102020204" pitchFamily="34" charset="0"/>
            </a:endParaRPr>
          </a:p>
        </p:txBody>
      </p:sp>
      <p:sp>
        <p:nvSpPr>
          <p:cNvPr id="29" name="Rectangle 24">
            <a:extLst>
              <a:ext uri="{FF2B5EF4-FFF2-40B4-BE49-F238E27FC236}">
                <a16:creationId xmlns:a16="http://schemas.microsoft.com/office/drawing/2014/main" id="{866121E3-CB43-EA16-C231-6E1E00653AE0}"/>
              </a:ext>
            </a:extLst>
          </p:cNvPr>
          <p:cNvSpPr>
            <a:spLocks noChangeArrowheads="1"/>
          </p:cNvSpPr>
          <p:nvPr/>
        </p:nvSpPr>
        <p:spPr bwMode="auto">
          <a:xfrm>
            <a:off x="8614862" y="1488796"/>
            <a:ext cx="1916285" cy="24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charset="0"/>
              </a:defRPr>
            </a:lvl1pPr>
            <a:lvl2pPr marL="742950" indent="-285750">
              <a:defRPr>
                <a:solidFill>
                  <a:schemeClr val="tx1"/>
                </a:solidFill>
                <a:latin typeface="Verdana" panose="020B0604030504040204" pitchFamily="34" charset="0"/>
                <a:cs typeface="Arial Unicode MS" charset="0"/>
              </a:defRPr>
            </a:lvl2pPr>
            <a:lvl3pPr marL="1143000" indent="-228600">
              <a:defRPr>
                <a:solidFill>
                  <a:schemeClr val="tx1"/>
                </a:solidFill>
                <a:latin typeface="Verdana" panose="020B0604030504040204" pitchFamily="34" charset="0"/>
                <a:cs typeface="Arial Unicode MS" charset="0"/>
              </a:defRPr>
            </a:lvl3pPr>
            <a:lvl4pPr marL="1600200" indent="-228600">
              <a:defRPr>
                <a:solidFill>
                  <a:schemeClr val="tx1"/>
                </a:solidFill>
                <a:latin typeface="Verdana" panose="020B0604030504040204" pitchFamily="34" charset="0"/>
                <a:cs typeface="Arial Unicode MS" charset="0"/>
              </a:defRPr>
            </a:lvl4pPr>
            <a:lvl5pPr marL="2057400" indent="-228600">
              <a:defRPr>
                <a:solidFill>
                  <a:schemeClr val="tx1"/>
                </a:solidFill>
                <a:latin typeface="Verdana" panose="020B0604030504040204" pitchFamily="34" charset="0"/>
                <a:cs typeface="Arial Unicode MS"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9pPr>
          </a:lstStyle>
          <a:p>
            <a:pPr eaLnBrk="1" hangingPunct="1">
              <a:spcBef>
                <a:spcPct val="50000"/>
              </a:spcBef>
            </a:pPr>
            <a:r>
              <a:rPr lang="fr-FR" altLang="" sz="1000" b="1" i="1" dirty="0">
                <a:solidFill>
                  <a:srgbClr val="B30D0D"/>
                </a:solidFill>
              </a:rPr>
              <a:t>Comité d’organisation                  </a:t>
            </a:r>
          </a:p>
        </p:txBody>
      </p:sp>
      <p:sp>
        <p:nvSpPr>
          <p:cNvPr id="30" name="Rectangle 24">
            <a:extLst>
              <a:ext uri="{FF2B5EF4-FFF2-40B4-BE49-F238E27FC236}">
                <a16:creationId xmlns:a16="http://schemas.microsoft.com/office/drawing/2014/main" id="{2BD776AC-B318-3ED4-4F92-9A0AD52480E9}"/>
              </a:ext>
            </a:extLst>
          </p:cNvPr>
          <p:cNvSpPr>
            <a:spLocks noChangeArrowheads="1"/>
          </p:cNvSpPr>
          <p:nvPr/>
        </p:nvSpPr>
        <p:spPr bwMode="auto">
          <a:xfrm>
            <a:off x="3832987" y="1476603"/>
            <a:ext cx="1972469" cy="2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charset="0"/>
              </a:defRPr>
            </a:lvl1pPr>
            <a:lvl2pPr marL="742950" indent="-285750">
              <a:defRPr>
                <a:solidFill>
                  <a:schemeClr val="tx1"/>
                </a:solidFill>
                <a:latin typeface="Verdana" panose="020B0604030504040204" pitchFamily="34" charset="0"/>
                <a:cs typeface="Arial Unicode MS" charset="0"/>
              </a:defRPr>
            </a:lvl2pPr>
            <a:lvl3pPr marL="1143000" indent="-228600">
              <a:defRPr>
                <a:solidFill>
                  <a:schemeClr val="tx1"/>
                </a:solidFill>
                <a:latin typeface="Verdana" panose="020B0604030504040204" pitchFamily="34" charset="0"/>
                <a:cs typeface="Arial Unicode MS" charset="0"/>
              </a:defRPr>
            </a:lvl3pPr>
            <a:lvl4pPr marL="1600200" indent="-228600">
              <a:defRPr>
                <a:solidFill>
                  <a:schemeClr val="tx1"/>
                </a:solidFill>
                <a:latin typeface="Verdana" panose="020B0604030504040204" pitchFamily="34" charset="0"/>
                <a:cs typeface="Arial Unicode MS" charset="0"/>
              </a:defRPr>
            </a:lvl4pPr>
            <a:lvl5pPr marL="2057400" indent="-228600">
              <a:defRPr>
                <a:solidFill>
                  <a:schemeClr val="tx1"/>
                </a:solidFill>
                <a:latin typeface="Verdana" panose="020B0604030504040204" pitchFamily="34" charset="0"/>
                <a:cs typeface="Arial Unicode MS"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9pPr>
          </a:lstStyle>
          <a:p>
            <a:pPr algn="ctr" eaLnBrk="1" hangingPunct="1">
              <a:spcBef>
                <a:spcPct val="50000"/>
              </a:spcBef>
            </a:pPr>
            <a:r>
              <a:rPr lang="fr-FR" altLang="" sz="1100" b="1" i="1" dirty="0">
                <a:solidFill>
                  <a:srgbClr val="B30D0D"/>
                </a:solidFill>
              </a:rPr>
              <a:t>Comité Scientifique                  </a:t>
            </a:r>
          </a:p>
        </p:txBody>
      </p:sp>
      <p:graphicFrame>
        <p:nvGraphicFramePr>
          <p:cNvPr id="31" name="Tableau 30">
            <a:extLst>
              <a:ext uri="{FF2B5EF4-FFF2-40B4-BE49-F238E27FC236}">
                <a16:creationId xmlns:a16="http://schemas.microsoft.com/office/drawing/2014/main" id="{6ED300EE-8D2D-3F8E-EF9C-A981CAFC8397}"/>
              </a:ext>
            </a:extLst>
          </p:cNvPr>
          <p:cNvGraphicFramePr>
            <a:graphicFrameLocks noGrp="1"/>
          </p:cNvGraphicFramePr>
          <p:nvPr>
            <p:extLst>
              <p:ext uri="{D42A27DB-BD31-4B8C-83A1-F6EECF244321}">
                <p14:modId xmlns:p14="http://schemas.microsoft.com/office/powerpoint/2010/main" val="1855307098"/>
              </p:ext>
            </p:extLst>
          </p:nvPr>
        </p:nvGraphicFramePr>
        <p:xfrm>
          <a:off x="8722289" y="1752198"/>
          <a:ext cx="1654479" cy="3134754"/>
        </p:xfrm>
        <a:graphic>
          <a:graphicData uri="http://schemas.openxmlformats.org/drawingml/2006/table">
            <a:tbl>
              <a:tblPr firstRow="1" firstCol="1" bandRow="1"/>
              <a:tblGrid>
                <a:gridCol w="1654479">
                  <a:extLst>
                    <a:ext uri="{9D8B030D-6E8A-4147-A177-3AD203B41FA5}">
                      <a16:colId xmlns:a16="http://schemas.microsoft.com/office/drawing/2014/main" val="20000"/>
                    </a:ext>
                  </a:extLst>
                </a:gridCol>
              </a:tblGrid>
              <a:tr h="313533">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Terfaya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Slimani R.</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Atailia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R.</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Bouaricha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H.</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Issaad</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G.</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Djekoun</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Derradji</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151675">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Amamra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R.</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Zouainia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S.</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Boutabia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W.</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Chernine</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S.</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Zerari</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L.</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Zouaghi F.</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Trea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F.</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itchFamily="34" charset="0"/>
                        <a:buNone/>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anose="020B0604020202020204" pitchFamily="34" charset="0"/>
                        <a:buNone/>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15000"/>
                        </a:lnSpc>
                        <a:spcAft>
                          <a:spcPts val="0"/>
                        </a:spcAft>
                        <a:buFont typeface="Arial" pitchFamily="34" charset="0"/>
                        <a:buChar char="•"/>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15000"/>
                        </a:lnSpc>
                        <a:spcAft>
                          <a:spcPts val="0"/>
                        </a:spcAft>
                        <a:buFont typeface="Arial" pitchFamily="34" charset="0"/>
                        <a:buChar char="•"/>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itchFamily="34" charset="0"/>
                        <a:buNone/>
                      </a:pPr>
                      <a:endParaRPr lang="fr-FR" sz="800" b="1" baseline="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bl>
          </a:graphicData>
        </a:graphic>
      </p:graphicFrame>
      <p:sp>
        <p:nvSpPr>
          <p:cNvPr id="32" name="Rectangle 24">
            <a:extLst>
              <a:ext uri="{FF2B5EF4-FFF2-40B4-BE49-F238E27FC236}">
                <a16:creationId xmlns:a16="http://schemas.microsoft.com/office/drawing/2014/main" id="{9420D124-8245-52CA-776A-D432A244D775}"/>
              </a:ext>
            </a:extLst>
          </p:cNvPr>
          <p:cNvSpPr>
            <a:spLocks noChangeArrowheads="1"/>
          </p:cNvSpPr>
          <p:nvPr/>
        </p:nvSpPr>
        <p:spPr bwMode="auto">
          <a:xfrm>
            <a:off x="8634914" y="4173509"/>
            <a:ext cx="1747696" cy="47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charset="0"/>
              </a:defRPr>
            </a:lvl1pPr>
            <a:lvl2pPr marL="742950" indent="-285750">
              <a:defRPr>
                <a:solidFill>
                  <a:schemeClr val="tx1"/>
                </a:solidFill>
                <a:latin typeface="Verdana" panose="020B0604030504040204" pitchFamily="34" charset="0"/>
                <a:cs typeface="Arial Unicode MS" charset="0"/>
              </a:defRPr>
            </a:lvl2pPr>
            <a:lvl3pPr marL="1143000" indent="-228600">
              <a:defRPr>
                <a:solidFill>
                  <a:schemeClr val="tx1"/>
                </a:solidFill>
                <a:latin typeface="Verdana" panose="020B0604030504040204" pitchFamily="34" charset="0"/>
                <a:cs typeface="Arial Unicode MS" charset="0"/>
              </a:defRPr>
            </a:lvl3pPr>
            <a:lvl4pPr marL="1600200" indent="-228600">
              <a:defRPr>
                <a:solidFill>
                  <a:schemeClr val="tx1"/>
                </a:solidFill>
                <a:latin typeface="Verdana" panose="020B0604030504040204" pitchFamily="34" charset="0"/>
                <a:cs typeface="Arial Unicode MS" charset="0"/>
              </a:defRPr>
            </a:lvl4pPr>
            <a:lvl5pPr marL="2057400" indent="-228600">
              <a:defRPr>
                <a:solidFill>
                  <a:schemeClr val="tx1"/>
                </a:solidFill>
                <a:latin typeface="Verdana" panose="020B0604030504040204" pitchFamily="34" charset="0"/>
                <a:cs typeface="Arial Unicode MS"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9pPr>
          </a:lstStyle>
          <a:p>
            <a:pPr algn="ctr" eaLnBrk="1" hangingPunct="1">
              <a:spcBef>
                <a:spcPct val="50000"/>
              </a:spcBef>
            </a:pPr>
            <a:r>
              <a:rPr lang="fr-FR" altLang="" sz="1000" b="1" i="1" dirty="0">
                <a:solidFill>
                  <a:srgbClr val="B30D0D"/>
                </a:solidFill>
              </a:rPr>
              <a:t>Comité</a:t>
            </a:r>
          </a:p>
          <a:p>
            <a:pPr algn="ctr" eaLnBrk="1" hangingPunct="1">
              <a:spcBef>
                <a:spcPct val="50000"/>
              </a:spcBef>
            </a:pPr>
            <a:r>
              <a:rPr lang="fr-FR" altLang="" sz="1000" b="1" i="1" dirty="0">
                <a:solidFill>
                  <a:srgbClr val="B30D0D"/>
                </a:solidFill>
              </a:rPr>
              <a:t>d’organisation Junior  </a:t>
            </a:r>
            <a:r>
              <a:rPr lang="fr-FR" altLang="" sz="900" b="1" dirty="0">
                <a:solidFill>
                  <a:srgbClr val="B30D0D"/>
                </a:solidFill>
              </a:rPr>
              <a:t>                  </a:t>
            </a:r>
          </a:p>
        </p:txBody>
      </p:sp>
      <p:sp>
        <p:nvSpPr>
          <p:cNvPr id="34" name="ZoneTexte 33">
            <a:extLst>
              <a:ext uri="{FF2B5EF4-FFF2-40B4-BE49-F238E27FC236}">
                <a16:creationId xmlns:a16="http://schemas.microsoft.com/office/drawing/2014/main" id="{E8318B46-89A4-ABFF-3251-50C011236C80}"/>
              </a:ext>
            </a:extLst>
          </p:cNvPr>
          <p:cNvSpPr txBox="1"/>
          <p:nvPr/>
        </p:nvSpPr>
        <p:spPr>
          <a:xfrm>
            <a:off x="8739922" y="4707832"/>
            <a:ext cx="1654479" cy="2098780"/>
          </a:xfrm>
          <a:prstGeom prst="rect">
            <a:avLst/>
          </a:prstGeom>
          <a:solidFill>
            <a:schemeClr val="bg1">
              <a:lumMod val="95000"/>
            </a:schemeClr>
          </a:solidFill>
        </p:spPr>
        <p:txBody>
          <a:bodyPr wrap="square" rtlCol="0">
            <a:spAutoFit/>
          </a:bodyPr>
          <a:lstStyle/>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Kerkoub</a:t>
            </a:r>
            <a:r>
              <a:rPr lang="fr-FR" sz="800" b="1" dirty="0">
                <a:latin typeface="Verdana" panose="020B0604030504040204" pitchFamily="34" charset="0"/>
                <a:ea typeface="Verdana" panose="020B0604030504040204" pitchFamily="34" charset="0"/>
                <a:cs typeface="Arial" panose="020B0604020202020204" pitchFamily="34" charset="0"/>
              </a:rPr>
              <a:t> N.</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Yaiche</a:t>
            </a:r>
            <a:r>
              <a:rPr lang="fr-FR" sz="800" b="1" dirty="0">
                <a:latin typeface="Verdana" panose="020B0604030504040204" pitchFamily="34" charset="0"/>
                <a:ea typeface="Verdana" panose="020B0604030504040204" pitchFamily="34" charset="0"/>
                <a:cs typeface="Arial" panose="020B0604020202020204" pitchFamily="34" charset="0"/>
              </a:rPr>
              <a:t> F.</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Cheraitia</a:t>
            </a:r>
            <a:r>
              <a:rPr lang="fr-FR" sz="800" b="1" dirty="0">
                <a:latin typeface="Verdana" panose="020B0604030504040204" pitchFamily="34" charset="0"/>
                <a:ea typeface="Verdana" panose="020B0604030504040204" pitchFamily="34" charset="0"/>
                <a:cs typeface="Arial" panose="020B0604020202020204" pitchFamily="34" charset="0"/>
              </a:rPr>
              <a:t> S.</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Laib</a:t>
            </a:r>
            <a:r>
              <a:rPr lang="fr-FR" sz="800" b="1" dirty="0">
                <a:latin typeface="Verdana" panose="020B0604030504040204" pitchFamily="34" charset="0"/>
                <a:ea typeface="Verdana" panose="020B0604030504040204" pitchFamily="34" charset="0"/>
                <a:cs typeface="Arial" panose="020B0604020202020204" pitchFamily="34" charset="0"/>
              </a:rPr>
              <a:t> B.</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Khen</a:t>
            </a:r>
            <a:r>
              <a:rPr lang="fr-FR" sz="800" b="1" dirty="0">
                <a:latin typeface="Verdana" panose="020B0604030504040204" pitchFamily="34" charset="0"/>
                <a:ea typeface="Verdana" panose="020B0604030504040204" pitchFamily="34" charset="0"/>
                <a:cs typeface="Arial" panose="020B0604020202020204" pitchFamily="34" charset="0"/>
              </a:rPr>
              <a:t> L.</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Tladjeni</a:t>
            </a:r>
            <a:r>
              <a:rPr lang="fr-FR" sz="800" b="1" dirty="0">
                <a:latin typeface="Verdana" panose="020B0604030504040204" pitchFamily="34" charset="0"/>
                <a:ea typeface="Verdana" panose="020B0604030504040204" pitchFamily="34" charset="0"/>
                <a:cs typeface="Arial" panose="020B0604020202020204" pitchFamily="34" charset="0"/>
              </a:rPr>
              <a:t> N.</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Benalima</a:t>
            </a:r>
            <a:r>
              <a:rPr lang="fr-FR" sz="800" b="1" dirty="0">
                <a:latin typeface="Verdana" panose="020B0604030504040204" pitchFamily="34" charset="0"/>
                <a:ea typeface="Verdana" panose="020B0604030504040204" pitchFamily="34" charset="0"/>
                <a:cs typeface="Arial" panose="020B0604020202020204" pitchFamily="34" charset="0"/>
              </a:rPr>
              <a:t> H.</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Hafsi</a:t>
            </a:r>
            <a:r>
              <a:rPr lang="fr-FR" sz="800" b="1" dirty="0">
                <a:latin typeface="Verdana" panose="020B0604030504040204" pitchFamily="34" charset="0"/>
                <a:ea typeface="Verdana" panose="020B0604030504040204" pitchFamily="34" charset="0"/>
                <a:cs typeface="Arial" panose="020B0604020202020204" pitchFamily="34" charset="0"/>
              </a:rPr>
              <a:t> J.</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Boughoula</a:t>
            </a:r>
            <a:r>
              <a:rPr lang="fr-FR" sz="800" b="1" dirty="0">
                <a:latin typeface="Verdana" panose="020B0604030504040204" pitchFamily="34" charset="0"/>
                <a:ea typeface="Verdana" panose="020B0604030504040204" pitchFamily="34" charset="0"/>
                <a:cs typeface="Arial" panose="020B0604020202020204" pitchFamily="34" charset="0"/>
              </a:rPr>
              <a:t> R.</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Benamara</a:t>
            </a:r>
            <a:r>
              <a:rPr lang="fr-FR" sz="800" b="1" dirty="0">
                <a:latin typeface="Verdana" panose="020B0604030504040204" pitchFamily="34" charset="0"/>
                <a:ea typeface="Verdana" panose="020B0604030504040204" pitchFamily="34" charset="0"/>
                <a:cs typeface="Arial" panose="020B0604020202020204" pitchFamily="34" charset="0"/>
              </a:rPr>
              <a:t> S.</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Benabdelkrim</a:t>
            </a:r>
            <a:r>
              <a:rPr lang="fr-FR" sz="800" b="1" dirty="0">
                <a:latin typeface="Verdana" panose="020B0604030504040204" pitchFamily="34" charset="0"/>
                <a:ea typeface="Verdana" panose="020B0604030504040204" pitchFamily="34" charset="0"/>
                <a:cs typeface="Arial" panose="020B0604020202020204" pitchFamily="34" charset="0"/>
              </a:rPr>
              <a:t> S.</a:t>
            </a:r>
            <a:endParaRPr lang="fr-DZ" sz="800" b="1" dirty="0">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8" name="Tableau 7">
            <a:extLst>
              <a:ext uri="{FF2B5EF4-FFF2-40B4-BE49-F238E27FC236}">
                <a16:creationId xmlns:a16="http://schemas.microsoft.com/office/drawing/2014/main" id="{B8271E0E-5A51-42D2-C284-85A07AF87F08}"/>
              </a:ext>
            </a:extLst>
          </p:cNvPr>
          <p:cNvGraphicFramePr>
            <a:graphicFrameLocks noGrp="1"/>
          </p:cNvGraphicFramePr>
          <p:nvPr>
            <p:extLst>
              <p:ext uri="{D42A27DB-BD31-4B8C-83A1-F6EECF244321}">
                <p14:modId xmlns:p14="http://schemas.microsoft.com/office/powerpoint/2010/main" val="3215360510"/>
              </p:ext>
            </p:extLst>
          </p:nvPr>
        </p:nvGraphicFramePr>
        <p:xfrm>
          <a:off x="2303284" y="1780161"/>
          <a:ext cx="2501296" cy="4986579"/>
        </p:xfrm>
        <a:graphic>
          <a:graphicData uri="http://schemas.openxmlformats.org/drawingml/2006/table">
            <a:tbl>
              <a:tblPr firstRow="1" bandRow="1">
                <a:tableStyleId>{68D230F3-CF80-4859-8CE7-A43EE81993B5}</a:tableStyleId>
              </a:tblPr>
              <a:tblGrid>
                <a:gridCol w="1425387">
                  <a:extLst>
                    <a:ext uri="{9D8B030D-6E8A-4147-A177-3AD203B41FA5}">
                      <a16:colId xmlns:a16="http://schemas.microsoft.com/office/drawing/2014/main" val="2030362764"/>
                    </a:ext>
                  </a:extLst>
                </a:gridCol>
                <a:gridCol w="1075909">
                  <a:extLst>
                    <a:ext uri="{9D8B030D-6E8A-4147-A177-3AD203B41FA5}">
                      <a16:colId xmlns:a16="http://schemas.microsoft.com/office/drawing/2014/main" val="138893794"/>
                    </a:ext>
                  </a:extLst>
                </a:gridCol>
              </a:tblGrid>
              <a:tr h="225873">
                <a:tc>
                  <a:txBody>
                    <a:bodyPr/>
                    <a:lstStyle/>
                    <a:p>
                      <a:pPr algn="l">
                        <a:lnSpc>
                          <a:spcPct val="100000"/>
                        </a:lnSpc>
                      </a:pPr>
                      <a:r>
                        <a:rPr lang="fr-FR" sz="7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Pr. </a:t>
                      </a:r>
                      <a:r>
                        <a:rPr lang="fr-FR" sz="700" b="1" dirty="0" err="1">
                          <a:solidFill>
                            <a:schemeClr val="tx1"/>
                          </a:solidFill>
                          <a:latin typeface="Verdana" panose="020B0604030504040204" pitchFamily="34" charset="0"/>
                          <a:ea typeface="Verdana" panose="020B0604030504040204" pitchFamily="34" charset="0"/>
                          <a:cs typeface="Times New Roman" panose="02020603050405020304" pitchFamily="18" charset="0"/>
                        </a:rPr>
                        <a:t>Berrebbah</a:t>
                      </a:r>
                      <a:r>
                        <a:rPr lang="fr-FR" sz="7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  H.</a:t>
                      </a:r>
                      <a:endParaRPr lang="fr-DZ" sz="7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605801411"/>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Sbartai</a:t>
                      </a:r>
                      <a:r>
                        <a:rPr lang="fr-FR" sz="700" b="1" dirty="0">
                          <a:latin typeface="Verdana" panose="020B0604030504040204" pitchFamily="34" charset="0"/>
                          <a:ea typeface="Verdana" panose="020B0604030504040204" pitchFamily="34" charset="0"/>
                          <a:cs typeface="Times New Roman" panose="02020603050405020304" pitchFamily="18" charset="0"/>
                        </a:rPr>
                        <a:t> H.</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30154744"/>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Djebar M.R.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(CRE)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27220950"/>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Ouali K.</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91622088"/>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Boudjlida</a:t>
                      </a:r>
                      <a:r>
                        <a:rPr lang="fr-FR" sz="700" b="1" dirty="0">
                          <a:latin typeface="Verdana" panose="020B0604030504040204" pitchFamily="34" charset="0"/>
                          <a:ea typeface="Verdana" panose="020B0604030504040204" pitchFamily="34" charset="0"/>
                          <a:cs typeface="Times New Roman" panose="02020603050405020304" pitchFamily="18" charset="0"/>
                        </a:rPr>
                        <a:t>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258766139"/>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Djebar A.B.</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306908069"/>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Berredjem</a:t>
                      </a:r>
                      <a:r>
                        <a:rPr lang="fr-FR" sz="700" b="1" dirty="0">
                          <a:latin typeface="Verdana" panose="020B0604030504040204" pitchFamily="34" charset="0"/>
                          <a:ea typeface="Verdana" panose="020B0604030504040204" pitchFamily="34" charset="0"/>
                          <a:cs typeface="Times New Roman" panose="02020603050405020304" pitchFamily="18" charset="0"/>
                        </a:rPr>
                        <a:t>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369038479"/>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Sbartai</a:t>
                      </a:r>
                      <a:r>
                        <a:rPr lang="fr-FR" sz="700" b="1" dirty="0">
                          <a:latin typeface="Verdana" panose="020B0604030504040204" pitchFamily="34" charset="0"/>
                          <a:ea typeface="Verdana" panose="020B0604030504040204" pitchFamily="34" charset="0"/>
                          <a:cs typeface="Times New Roman" panose="02020603050405020304" pitchFamily="18" charset="0"/>
                        </a:rPr>
                        <a:t> I.</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414524700"/>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Bensoltane</a:t>
                      </a:r>
                      <a:r>
                        <a:rPr lang="fr-FR" sz="700" b="1" dirty="0">
                          <a:latin typeface="Verdana" panose="020B0604030504040204" pitchFamily="34" charset="0"/>
                          <a:ea typeface="Verdana" panose="020B0604030504040204" pitchFamily="34" charset="0"/>
                          <a:cs typeface="Times New Roman" panose="02020603050405020304" pitchFamily="18" charset="0"/>
                        </a:rPr>
                        <a:t> S.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960014301"/>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Djaafer</a:t>
                      </a:r>
                      <a:r>
                        <a:rPr lang="fr-FR" sz="700" b="1" dirty="0">
                          <a:latin typeface="Verdana" panose="020B0604030504040204" pitchFamily="34" charset="0"/>
                          <a:ea typeface="Verdana" panose="020B0604030504040204" pitchFamily="34" charset="0"/>
                          <a:cs typeface="Times New Roman" panose="02020603050405020304" pitchFamily="18" charset="0"/>
                        </a:rPr>
                        <a:t> R.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96727339"/>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Dr. </a:t>
                      </a:r>
                      <a:r>
                        <a:rPr lang="fr-FR" sz="700" b="1" dirty="0" err="1">
                          <a:latin typeface="Verdana" panose="020B0604030504040204" pitchFamily="34" charset="0"/>
                          <a:ea typeface="Verdana" panose="020B0604030504040204" pitchFamily="34" charset="0"/>
                          <a:cs typeface="Times New Roman" panose="02020603050405020304" pitchFamily="18" charset="0"/>
                        </a:rPr>
                        <a:t>Kerkoub</a:t>
                      </a:r>
                      <a:r>
                        <a:rPr lang="fr-FR" sz="700" b="1" dirty="0">
                          <a:latin typeface="Verdana" panose="020B0604030504040204" pitchFamily="34" charset="0"/>
                          <a:ea typeface="Verdana" panose="020B0604030504040204" pitchFamily="34" charset="0"/>
                          <a:cs typeface="Times New Roman" panose="02020603050405020304" pitchFamily="18" charset="0"/>
                        </a:rPr>
                        <a:t> F.</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041051"/>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Djedi</a:t>
                      </a:r>
                      <a:r>
                        <a:rPr lang="fr-FR" sz="700" b="1" dirty="0">
                          <a:latin typeface="Verdana" panose="020B0604030504040204" pitchFamily="34" charset="0"/>
                          <a:ea typeface="Verdana" panose="020B0604030504040204" pitchFamily="34" charset="0"/>
                          <a:cs typeface="Times New Roman" panose="02020603050405020304" pitchFamily="18" charset="0"/>
                        </a:rPr>
                        <a:t> H.</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72384468"/>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Boumendjel</a:t>
                      </a:r>
                      <a:r>
                        <a:rPr lang="fr-FR" sz="700" b="1" dirty="0">
                          <a:latin typeface="Verdana" panose="020B0604030504040204" pitchFamily="34" charset="0"/>
                          <a:ea typeface="Verdana" panose="020B0604030504040204" pitchFamily="34" charset="0"/>
                          <a:cs typeface="Times New Roman" panose="02020603050405020304" pitchFamily="18" charset="0"/>
                        </a:rPr>
                        <a:t> A.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734490818"/>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Amrani  </a:t>
                      </a:r>
                      <a:r>
                        <a:rPr lang="fr-FR" sz="700" b="1" dirty="0" err="1">
                          <a:latin typeface="Verdana" panose="020B0604030504040204" pitchFamily="34" charset="0"/>
                          <a:ea typeface="Verdana" panose="020B0604030504040204" pitchFamily="34" charset="0"/>
                          <a:cs typeface="Times New Roman" panose="02020603050405020304" pitchFamily="18" charset="0"/>
                        </a:rPr>
                        <a:t>Kirane</a:t>
                      </a:r>
                      <a:r>
                        <a:rPr lang="fr-FR" sz="700" b="1" dirty="0">
                          <a:latin typeface="Verdana" panose="020B0604030504040204" pitchFamily="34" charset="0"/>
                          <a:ea typeface="Verdana" panose="020B0604030504040204" pitchFamily="34" charset="0"/>
                          <a:cs typeface="Times New Roman" panose="02020603050405020304" pitchFamily="18"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30192932"/>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Benbouzid</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064264152"/>
                  </a:ext>
                </a:extLst>
              </a:tr>
              <a:tr h="347496">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Ziane</a:t>
                      </a:r>
                      <a:r>
                        <a:rPr lang="fr-FR" sz="700" b="1" dirty="0">
                          <a:latin typeface="Verdana" panose="020B0604030504040204" pitchFamily="34" charset="0"/>
                          <a:ea typeface="Verdana" panose="020B0604030504040204" pitchFamily="34" charset="0"/>
                          <a:cs typeface="Times New Roman" panose="02020603050405020304" pitchFamily="18" charset="0"/>
                        </a:rPr>
                        <a:t> 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Algérie (UBMA)</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3587288040"/>
                  </a:ext>
                </a:extLst>
              </a:tr>
              <a:tr h="347496">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Brinis</a:t>
                      </a:r>
                      <a:r>
                        <a:rPr lang="fr-FR" sz="700" b="1" dirty="0">
                          <a:latin typeface="Verdana" panose="020B0604030504040204" pitchFamily="34" charset="0"/>
                          <a:ea typeface="Verdana" panose="020B0604030504040204" pitchFamily="34" charset="0"/>
                          <a:cs typeface="Times New Roman" panose="02020603050405020304" pitchFamily="18" charset="0"/>
                        </a:rPr>
                        <a:t> A.</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Algérie (UBMA)</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905689632"/>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Dr. </a:t>
                      </a:r>
                      <a:r>
                        <a:rPr lang="fr-FR" sz="700" b="1" dirty="0" err="1">
                          <a:latin typeface="Verdana" panose="020B0604030504040204" pitchFamily="34" charset="0"/>
                          <a:ea typeface="Verdana" panose="020B0604030504040204" pitchFamily="34" charset="0"/>
                          <a:cs typeface="Times New Roman" panose="02020603050405020304" pitchFamily="18" charset="0"/>
                        </a:rPr>
                        <a:t>Dadouh</a:t>
                      </a:r>
                      <a:r>
                        <a:rPr lang="fr-FR" sz="700" b="1" dirty="0">
                          <a:latin typeface="Verdana" panose="020B0604030504040204" pitchFamily="34" charset="0"/>
                          <a:ea typeface="Verdana" panose="020B0604030504040204" pitchFamily="34" charset="0"/>
                          <a:cs typeface="Times New Roman" panose="02020603050405020304" pitchFamily="18" charset="0"/>
                        </a:rPr>
                        <a:t>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(Skikda)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061327128"/>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Mezejeri</a:t>
                      </a:r>
                      <a:r>
                        <a:rPr lang="fr-FR" sz="700" b="1" dirty="0">
                          <a:latin typeface="Verdana" panose="020B0604030504040204" pitchFamily="34" charset="0"/>
                          <a:ea typeface="Verdana" panose="020B0604030504040204" pitchFamily="34" charset="0"/>
                          <a:cs typeface="Times New Roman" panose="02020603050405020304" pitchFamily="18"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(Skikda)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80392667"/>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Belkhodja</a:t>
                      </a:r>
                      <a:r>
                        <a:rPr lang="fr-FR" sz="700" b="1" dirty="0">
                          <a:latin typeface="Verdana" panose="020B0604030504040204" pitchFamily="34" charset="0"/>
                          <a:ea typeface="Verdana" panose="020B0604030504040204" pitchFamily="34" charset="0"/>
                          <a:cs typeface="Times New Roman" panose="02020603050405020304" pitchFamily="18" charset="0"/>
                        </a:rPr>
                        <a:t> M.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(ORAN)</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808551793"/>
                  </a:ext>
                </a:extLst>
              </a:tr>
              <a:tr h="225873">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Allioua</a:t>
                      </a:r>
                      <a:r>
                        <a:rPr lang="fr-FR" sz="700" b="1" dirty="0">
                          <a:latin typeface="Verdana" panose="020B0604030504040204" pitchFamily="34" charset="0"/>
                          <a:ea typeface="Verdana" panose="020B0604030504040204" pitchFamily="34" charset="0"/>
                          <a:cs typeface="Times New Roman" panose="02020603050405020304" pitchFamily="18" charset="0"/>
                        </a:rPr>
                        <a:t> A.</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(ORAN)</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37321806"/>
                  </a:ext>
                </a:extLst>
              </a:tr>
            </a:tbl>
          </a:graphicData>
        </a:graphic>
      </p:graphicFrame>
      <p:graphicFrame>
        <p:nvGraphicFramePr>
          <p:cNvPr id="27" name="Tableau 26">
            <a:extLst>
              <a:ext uri="{FF2B5EF4-FFF2-40B4-BE49-F238E27FC236}">
                <a16:creationId xmlns:a16="http://schemas.microsoft.com/office/drawing/2014/main" id="{5A07302D-D969-D5A8-A2B3-721D344C1FB8}"/>
              </a:ext>
            </a:extLst>
          </p:cNvPr>
          <p:cNvGraphicFramePr>
            <a:graphicFrameLocks noGrp="1"/>
          </p:cNvGraphicFramePr>
          <p:nvPr>
            <p:extLst>
              <p:ext uri="{D42A27DB-BD31-4B8C-83A1-F6EECF244321}">
                <p14:modId xmlns:p14="http://schemas.microsoft.com/office/powerpoint/2010/main" val="815769010"/>
              </p:ext>
            </p:extLst>
          </p:nvPr>
        </p:nvGraphicFramePr>
        <p:xfrm>
          <a:off x="4879718" y="1772756"/>
          <a:ext cx="2453590" cy="4392377"/>
        </p:xfrm>
        <a:graphic>
          <a:graphicData uri="http://schemas.openxmlformats.org/drawingml/2006/table">
            <a:tbl>
              <a:tblPr firstRow="1" bandRow="1">
                <a:tableStyleId>{68D230F3-CF80-4859-8CE7-A43EE81993B5}</a:tableStyleId>
              </a:tblPr>
              <a:tblGrid>
                <a:gridCol w="1379613">
                  <a:extLst>
                    <a:ext uri="{9D8B030D-6E8A-4147-A177-3AD203B41FA5}">
                      <a16:colId xmlns:a16="http://schemas.microsoft.com/office/drawing/2014/main" val="2030362764"/>
                    </a:ext>
                  </a:extLst>
                </a:gridCol>
                <a:gridCol w="1073977">
                  <a:extLst>
                    <a:ext uri="{9D8B030D-6E8A-4147-A177-3AD203B41FA5}">
                      <a16:colId xmlns:a16="http://schemas.microsoft.com/office/drawing/2014/main" val="138893794"/>
                    </a:ext>
                  </a:extLst>
                </a:gridCol>
              </a:tblGrid>
              <a:tr h="306598">
                <a:tc>
                  <a:txBody>
                    <a:bodyPr/>
                    <a:lstStyle/>
                    <a:p>
                      <a:pPr algn="l"/>
                      <a:r>
                        <a:rPr lang="fr-FR" sz="700" b="1" dirty="0">
                          <a:solidFill>
                            <a:schemeClr val="tx1"/>
                          </a:solidFill>
                          <a:latin typeface="Verdana" panose="020B0604030504040204" pitchFamily="34" charset="0"/>
                          <a:ea typeface="Verdana" panose="020B0604030504040204" pitchFamily="34" charset="0"/>
                        </a:rPr>
                        <a:t>Pr. Khaldi F.</a:t>
                      </a:r>
                      <a:endParaRPr lang="fr-DZ" sz="7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kern="100" cap="all" dirty="0">
                          <a:solidFill>
                            <a:srgbClr val="000000"/>
                          </a:solidFill>
                          <a:effectLst/>
                          <a:latin typeface="Verdana" panose="020B0604030504040204" pitchFamily="34" charset="0"/>
                          <a:ea typeface="Verdana" panose="020B0604030504040204" pitchFamily="34" charset="0"/>
                        </a:rPr>
                        <a:t>Algérie (Souk-Ahras)</a:t>
                      </a:r>
                      <a:endParaRPr lang="fr-DZ" sz="700"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605801411"/>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Souiki</a:t>
                      </a:r>
                      <a:r>
                        <a:rPr lang="fr-FR" sz="700" b="1" dirty="0">
                          <a:latin typeface="Verdana" panose="020B0604030504040204" pitchFamily="34" charset="0"/>
                          <a:ea typeface="Verdana" panose="020B0604030504040204" pitchFamily="34" charset="0"/>
                        </a:rPr>
                        <a:t> </a:t>
                      </a:r>
                      <a:r>
                        <a:rPr lang="fr-FR" sz="700" b="1" dirty="0" err="1">
                          <a:latin typeface="Verdana" panose="020B0604030504040204" pitchFamily="34" charset="0"/>
                          <a:ea typeface="Verdana" panose="020B0604030504040204" pitchFamily="34" charset="0"/>
                        </a:rPr>
                        <a:t>soumati</a:t>
                      </a:r>
                      <a:r>
                        <a:rPr lang="fr-FR" sz="700" b="1" dirty="0">
                          <a:latin typeface="Verdana" panose="020B0604030504040204" pitchFamily="34" charset="0"/>
                          <a:ea typeface="Verdana" panose="020B0604030504040204" pitchFamily="34"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Algérie (Guelma)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30154744"/>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Grara</a:t>
                      </a:r>
                      <a:r>
                        <a:rPr lang="fr-FR" sz="700" b="1" dirty="0">
                          <a:latin typeface="Verdana" panose="020B0604030504040204" pitchFamily="34" charset="0"/>
                          <a:ea typeface="Verdana" panose="020B0604030504040204" pitchFamily="34" charset="0"/>
                        </a:rPr>
                        <a:t> 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Algérie (Guelma)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27220950"/>
                  </a:ext>
                </a:extLst>
              </a:tr>
              <a:tr h="270903">
                <a:tc>
                  <a:txBody>
                    <a:bodyPr/>
                    <a:lstStyle/>
                    <a:p>
                      <a:pPr algn="l"/>
                      <a:r>
                        <a:rPr lang="fr-FR" sz="700" b="1" dirty="0">
                          <a:latin typeface="Verdana" panose="020B0604030504040204" pitchFamily="34" charset="0"/>
                          <a:ea typeface="Verdana" panose="020B0604030504040204" pitchFamily="34" charset="0"/>
                        </a:rPr>
                        <a:t>Pr. Kati W.</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91622088"/>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Djelloul</a:t>
                      </a:r>
                      <a:r>
                        <a:rPr lang="fr-FR" sz="700" b="1" dirty="0">
                          <a:latin typeface="Verdana" panose="020B0604030504040204" pitchFamily="34" charset="0"/>
                          <a:ea typeface="Verdana" panose="020B0604030504040204" pitchFamily="34" charset="0"/>
                        </a:rPr>
                        <a:t> 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258766139"/>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Hacini</a:t>
                      </a:r>
                      <a:r>
                        <a:rPr lang="fr-FR" sz="700" b="1" dirty="0">
                          <a:latin typeface="Verdana" panose="020B0604030504040204" pitchFamily="34" charset="0"/>
                          <a:ea typeface="Verdana" panose="020B0604030504040204" pitchFamily="34" charset="0"/>
                        </a:rPr>
                        <a:t> N,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306908069"/>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Azizi</a:t>
                      </a:r>
                      <a:r>
                        <a:rPr lang="fr-FR" sz="700" b="1" dirty="0">
                          <a:latin typeface="Verdana" panose="020B0604030504040204" pitchFamily="34" charset="0"/>
                          <a:ea typeface="Verdana" panose="020B0604030504040204" pitchFamily="34" charset="0"/>
                        </a:rPr>
                        <a:t> N.N.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369038479"/>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Benhacina</a:t>
                      </a:r>
                      <a:r>
                        <a:rPr lang="fr-FR" sz="700" b="1" dirty="0">
                          <a:latin typeface="Verdana" panose="020B0604030504040204" pitchFamily="34" charset="0"/>
                          <a:ea typeface="Verdana" panose="020B0604030504040204" pitchFamily="34" charset="0"/>
                        </a:rPr>
                        <a:t> T.</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err="1">
                          <a:solidFill>
                            <a:srgbClr val="000000"/>
                          </a:solidFill>
                          <a:effectLst/>
                          <a:latin typeface="Verdana" panose="020B0604030504040204" pitchFamily="34" charset="0"/>
                          <a:ea typeface="Verdana" panose="020B0604030504040204" pitchFamily="34" charset="0"/>
                        </a:rPr>
                        <a:t>france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414524700"/>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Grauby-Heyang</a:t>
                      </a:r>
                      <a:r>
                        <a:rPr lang="fr-FR" sz="700" b="1" dirty="0">
                          <a:latin typeface="Verdana" panose="020B0604030504040204" pitchFamily="34" charset="0"/>
                          <a:ea typeface="Verdana" panose="020B0604030504040204" pitchFamily="34" charset="0"/>
                        </a:rPr>
                        <a:t> C.</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err="1">
                          <a:solidFill>
                            <a:srgbClr val="000000"/>
                          </a:solidFill>
                          <a:effectLst/>
                          <a:latin typeface="Verdana" panose="020B0604030504040204" pitchFamily="34" charset="0"/>
                          <a:ea typeface="Verdana" panose="020B0604030504040204" pitchFamily="34" charset="0"/>
                        </a:rPr>
                        <a:t>france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960014301"/>
                  </a:ext>
                </a:extLst>
              </a:tr>
              <a:tr h="270903">
                <a:tc>
                  <a:txBody>
                    <a:bodyPr/>
                    <a:lstStyle/>
                    <a:p>
                      <a:pPr algn="l"/>
                      <a:r>
                        <a:rPr lang="fr-FR" sz="700" b="1" dirty="0">
                          <a:latin typeface="Verdana" panose="020B0604030504040204" pitchFamily="34" charset="0"/>
                          <a:ea typeface="Verdana" panose="020B0604030504040204" pitchFamily="34" charset="0"/>
                        </a:rPr>
                        <a:t>Pr. Ravanel S.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France </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96727339"/>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Godderis</a:t>
                      </a:r>
                      <a:r>
                        <a:rPr lang="fr-FR" sz="700" b="1" dirty="0">
                          <a:latin typeface="Verdana" panose="020B0604030504040204" pitchFamily="34" charset="0"/>
                          <a:ea typeface="Verdana" panose="020B0604030504040204" pitchFamily="34"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Belgique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041051"/>
                  </a:ext>
                </a:extLst>
              </a:tr>
              <a:tr h="416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b="1" dirty="0">
                          <a:latin typeface="Verdana" panose="020B0604030504040204" pitchFamily="34" charset="0"/>
                          <a:ea typeface="Verdana" panose="020B0604030504040204" pitchFamily="34" charset="0"/>
                        </a:rPr>
                        <a:t>Pr. </a:t>
                      </a:r>
                      <a:r>
                        <a:rPr lang="fr-FR" sz="700" b="1" kern="100" cap="all" dirty="0" err="1">
                          <a:solidFill>
                            <a:schemeClr val="tx1"/>
                          </a:solidFill>
                          <a:effectLst/>
                          <a:latin typeface="Verdana" panose="020B0604030504040204" pitchFamily="34" charset="0"/>
                          <a:ea typeface="Verdana" panose="020B0604030504040204" pitchFamily="34" charset="0"/>
                        </a:rPr>
                        <a:t>Selcen</a:t>
                      </a:r>
                      <a:r>
                        <a:rPr lang="fr-FR" sz="700" b="1" kern="100" cap="all" dirty="0">
                          <a:solidFill>
                            <a:schemeClr val="tx1"/>
                          </a:solidFill>
                          <a:effectLst/>
                          <a:latin typeface="Verdana" panose="020B0604030504040204" pitchFamily="34" charset="0"/>
                          <a:ea typeface="Verdana" panose="020B0604030504040204" pitchFamily="34" charset="0"/>
                        </a:rPr>
                        <a:t> Celik </a:t>
                      </a:r>
                      <a:r>
                        <a:rPr lang="fr-FR" sz="700" b="1" kern="100" cap="all" dirty="0" err="1">
                          <a:solidFill>
                            <a:schemeClr val="tx1"/>
                          </a:solidFill>
                          <a:effectLst/>
                          <a:latin typeface="Verdana" panose="020B0604030504040204" pitchFamily="34" charset="0"/>
                          <a:ea typeface="Verdana" panose="020B0604030504040204" pitchFamily="34" charset="0"/>
                        </a:rPr>
                        <a:t>Uzuner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Turquie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72384468"/>
                  </a:ext>
                </a:extLst>
              </a:tr>
              <a:tr h="270903">
                <a:tc>
                  <a:txBody>
                    <a:bodyPr/>
                    <a:lstStyle/>
                    <a:p>
                      <a:pPr algn="l"/>
                      <a:r>
                        <a:rPr lang="fr-FR" sz="700" b="1" dirty="0">
                          <a:latin typeface="Verdana" panose="020B0604030504040204" pitchFamily="34" charset="0"/>
                          <a:ea typeface="Verdana" panose="020B0604030504040204" pitchFamily="34" charset="0"/>
                        </a:rPr>
                        <a:t>Pr. Banni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Tunisie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734490818"/>
                  </a:ext>
                </a:extLst>
              </a:tr>
              <a:tr h="270903">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Noomene</a:t>
                      </a:r>
                      <a:r>
                        <a:rPr lang="fr-FR" sz="700" b="1" dirty="0">
                          <a:latin typeface="Verdana" panose="020B0604030504040204" pitchFamily="34" charset="0"/>
                          <a:ea typeface="Verdana" panose="020B0604030504040204" pitchFamily="34" charset="0"/>
                        </a:rPr>
                        <a:t> S</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Tunisie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30192932"/>
                  </a:ext>
                </a:extLst>
              </a:tr>
              <a:tr h="151959">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0" indent="0" algn="l" rtl="0">
                        <a:lnSpc>
                          <a:spcPct val="106000"/>
                        </a:lnSpc>
                        <a:buFont typeface="Arial" panose="020B0604020202020204" pitchFamily="34" charset="0"/>
                        <a:buNone/>
                        <a:tabLst>
                          <a:tab pos="457200" algn="l"/>
                        </a:tabLst>
                      </a:pPr>
                      <a:r>
                        <a:rPr lang="fr-FR" sz="700" b="1" kern="100" dirty="0">
                          <a:effectLst/>
                          <a:latin typeface="Verdana" panose="020B0604030504040204" pitchFamily="34" charset="0"/>
                          <a:ea typeface="Verdana" panose="020B0604030504040204" pitchFamily="34" charset="0"/>
                        </a:rPr>
                        <a:t>Pr. Tiziana C.</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Italie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064264152"/>
                  </a:ext>
                </a:extLst>
              </a:tr>
              <a:tr h="266213">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0" indent="0" algn="l" rtl="0">
                        <a:lnSpc>
                          <a:spcPct val="106000"/>
                        </a:lnSpc>
                        <a:buFont typeface="Arial" panose="020B0604020202020204" pitchFamily="34" charset="0"/>
                        <a:buNone/>
                        <a:tabLst>
                          <a:tab pos="457200" algn="l"/>
                        </a:tabLst>
                      </a:pPr>
                      <a:r>
                        <a:rPr lang="fr-FR" sz="700" b="1" kern="100" dirty="0">
                          <a:effectLst/>
                          <a:latin typeface="Verdana" panose="020B0604030504040204" pitchFamily="34" charset="0"/>
                          <a:ea typeface="Verdana" panose="020B0604030504040204" pitchFamily="34" charset="0"/>
                        </a:rPr>
                        <a:t>Pr. GEA O. </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italie</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3587288040"/>
                  </a:ext>
                </a:extLst>
              </a:tr>
            </a:tbl>
          </a:graphicData>
        </a:graphic>
      </p:graphicFrame>
      <p:pic>
        <p:nvPicPr>
          <p:cNvPr id="2" name="Image 1">
            <a:extLst>
              <a:ext uri="{FF2B5EF4-FFF2-40B4-BE49-F238E27FC236}">
                <a16:creationId xmlns:a16="http://schemas.microsoft.com/office/drawing/2014/main" id="{908DA8AE-5993-7FA1-8352-0C75251BCBE1}"/>
              </a:ext>
            </a:extLst>
          </p:cNvPr>
          <p:cNvPicPr>
            <a:picLocks noChangeAspect="1"/>
          </p:cNvPicPr>
          <p:nvPr/>
        </p:nvPicPr>
        <p:blipFill>
          <a:blip r:embed="rId8"/>
          <a:stretch>
            <a:fillRect/>
          </a:stretch>
        </p:blipFill>
        <p:spPr>
          <a:xfrm>
            <a:off x="7388923" y="5253996"/>
            <a:ext cx="1322349" cy="1609729"/>
          </a:xfrm>
          <a:prstGeom prst="rect">
            <a:avLst/>
          </a:prstGeom>
        </p:spPr>
      </p:pic>
      <p:pic>
        <p:nvPicPr>
          <p:cNvPr id="33" name="Image 32">
            <a:extLst>
              <a:ext uri="{FF2B5EF4-FFF2-40B4-BE49-F238E27FC236}">
                <a16:creationId xmlns:a16="http://schemas.microsoft.com/office/drawing/2014/main" id="{BC85AA2C-9D18-9324-AF3C-03D34643E7F2}"/>
              </a:ext>
            </a:extLst>
          </p:cNvPr>
          <p:cNvPicPr>
            <a:picLocks noChangeAspect="1"/>
          </p:cNvPicPr>
          <p:nvPr/>
        </p:nvPicPr>
        <p:blipFill>
          <a:blip r:embed="rId9"/>
          <a:stretch>
            <a:fillRect/>
          </a:stretch>
        </p:blipFill>
        <p:spPr>
          <a:xfrm>
            <a:off x="8878425" y="-11530"/>
            <a:ext cx="1322947" cy="1322947"/>
          </a:xfrm>
          <a:prstGeom prst="rect">
            <a:avLst/>
          </a:prstGeom>
        </p:spPr>
      </p:pic>
    </p:spTree>
    <p:extLst>
      <p:ext uri="{BB962C8B-B14F-4D97-AF65-F5344CB8AC3E}">
        <p14:creationId xmlns:p14="http://schemas.microsoft.com/office/powerpoint/2010/main" val="319083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7B6DD-34BB-C054-2EE8-77CDFA7857D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4B8772F3-839C-38D4-76FA-7012C68F7A24}"/>
              </a:ext>
            </a:extLst>
          </p:cNvPr>
          <p:cNvSpPr/>
          <p:nvPr/>
        </p:nvSpPr>
        <p:spPr>
          <a:xfrm>
            <a:off x="2025941" y="9088"/>
            <a:ext cx="8420826" cy="1338902"/>
          </a:xfrm>
          <a:prstGeom prst="rect">
            <a:avLst/>
          </a:prstGeom>
          <a:solidFill>
            <a:schemeClr val="accent6">
              <a:lumMod val="20000"/>
              <a:lumOff val="80000"/>
            </a:scheme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Arial"/>
              <a:cs typeface="+mn-cs"/>
            </a:endParaRPr>
          </a:p>
        </p:txBody>
      </p:sp>
      <p:pic>
        <p:nvPicPr>
          <p:cNvPr id="1028" name="Picture 4" descr="Annaba">
            <a:extLst>
              <a:ext uri="{FF2B5EF4-FFF2-40B4-BE49-F238E27FC236}">
                <a16:creationId xmlns:a16="http://schemas.microsoft.com/office/drawing/2014/main" id="{DA4CF726-E438-956B-3F7E-984228BCF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21031" cy="6846218"/>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35">
            <a:extLst>
              <a:ext uri="{FF2B5EF4-FFF2-40B4-BE49-F238E27FC236}">
                <a16:creationId xmlns:a16="http://schemas.microsoft.com/office/drawing/2014/main" id="{1575B7EC-7E57-CB11-79E1-883529023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849" y="428228"/>
            <a:ext cx="1077384" cy="53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13C2FB36-4DF7-B034-8DA1-462D4692FC2E}"/>
              </a:ext>
            </a:extLst>
          </p:cNvPr>
          <p:cNvSpPr/>
          <p:nvPr/>
        </p:nvSpPr>
        <p:spPr>
          <a:xfrm>
            <a:off x="2121030" y="0"/>
            <a:ext cx="8149883" cy="116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3" name="Text Box 16">
            <a:extLst>
              <a:ext uri="{FF2B5EF4-FFF2-40B4-BE49-F238E27FC236}">
                <a16:creationId xmlns:a16="http://schemas.microsoft.com/office/drawing/2014/main" id="{BBB67517-CD53-8784-719A-747F3E7976D1}"/>
              </a:ext>
            </a:extLst>
          </p:cNvPr>
          <p:cNvSpPr txBox="1">
            <a:spLocks noChangeArrowheads="1"/>
          </p:cNvSpPr>
          <p:nvPr/>
        </p:nvSpPr>
        <p:spPr bwMode="auto">
          <a:xfrm>
            <a:off x="7559298" y="6512537"/>
            <a:ext cx="2486025" cy="400071"/>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ctr" eaLnBrk="1" fontAlgn="auto" hangingPunct="1">
              <a:spcBef>
                <a:spcPct val="50000"/>
              </a:spcBef>
              <a:spcAft>
                <a:spcPts val="0"/>
              </a:spcAft>
              <a:defRPr/>
            </a:pPr>
            <a:r>
              <a:rPr lang="fr-FR" altLang="" sz="800" b="1" i="1" kern="0" dirty="0">
                <a:solidFill>
                  <a:schemeClr val="accent2">
                    <a:lumMod val="50000"/>
                  </a:schemeClr>
                </a:solidFill>
                <a:latin typeface="Arial Black" panose="020B0A04020102020204" pitchFamily="34" charset="0"/>
              </a:rPr>
              <a:t>Tel : 05.58. 54. 22.59</a:t>
            </a:r>
          </a:p>
          <a:p>
            <a:pPr algn="ctr" eaLnBrk="1" fontAlgn="auto" hangingPunct="1">
              <a:spcBef>
                <a:spcPct val="50000"/>
              </a:spcBef>
              <a:spcAft>
                <a:spcPts val="0"/>
              </a:spcAft>
              <a:defRPr/>
            </a:pPr>
            <a:r>
              <a:rPr lang="fr-FR" altLang="" sz="800" b="1" i="1" kern="0" dirty="0">
                <a:solidFill>
                  <a:schemeClr val="accent2">
                    <a:lumMod val="50000"/>
                  </a:schemeClr>
                </a:solidFill>
                <a:latin typeface="Arial Black" panose="020B0A04020102020204" pitchFamily="34" charset="0"/>
              </a:rPr>
              <a:t>Email: citestox@gmail.com</a:t>
            </a:r>
          </a:p>
        </p:txBody>
      </p:sp>
      <p:pic>
        <p:nvPicPr>
          <p:cNvPr id="5" name="Image 4">
            <a:extLst>
              <a:ext uri="{FF2B5EF4-FFF2-40B4-BE49-F238E27FC236}">
                <a16:creationId xmlns:a16="http://schemas.microsoft.com/office/drawing/2014/main" id="{AD109E43-68D6-EDC1-FD75-0551B7AC9EF9}"/>
              </a:ext>
            </a:extLst>
          </p:cNvPr>
          <p:cNvPicPr>
            <a:picLocks noChangeAspect="1"/>
          </p:cNvPicPr>
          <p:nvPr/>
        </p:nvPicPr>
        <p:blipFill>
          <a:blip r:embed="rId4"/>
          <a:stretch>
            <a:fillRect/>
          </a:stretch>
        </p:blipFill>
        <p:spPr>
          <a:xfrm>
            <a:off x="10458607" y="1436"/>
            <a:ext cx="1725906" cy="6858000"/>
          </a:xfrm>
          <a:prstGeom prst="rect">
            <a:avLst/>
          </a:prstGeom>
        </p:spPr>
      </p:pic>
      <p:pic>
        <p:nvPicPr>
          <p:cNvPr id="2" name="Image 1">
            <a:extLst>
              <a:ext uri="{FF2B5EF4-FFF2-40B4-BE49-F238E27FC236}">
                <a16:creationId xmlns:a16="http://schemas.microsoft.com/office/drawing/2014/main" id="{71451847-EC7B-BDFA-17ED-60034A4EC4BE}"/>
              </a:ext>
            </a:extLst>
          </p:cNvPr>
          <p:cNvPicPr>
            <a:picLocks noChangeAspect="1"/>
          </p:cNvPicPr>
          <p:nvPr/>
        </p:nvPicPr>
        <p:blipFill>
          <a:blip r:embed="rId5"/>
          <a:stretch>
            <a:fillRect/>
          </a:stretch>
        </p:blipFill>
        <p:spPr>
          <a:xfrm>
            <a:off x="8878425" y="-11530"/>
            <a:ext cx="1322947" cy="1322947"/>
          </a:xfrm>
          <a:prstGeom prst="rect">
            <a:avLst/>
          </a:prstGeom>
        </p:spPr>
      </p:pic>
      <p:pic>
        <p:nvPicPr>
          <p:cNvPr id="3" name="Image 2">
            <a:extLst>
              <a:ext uri="{FF2B5EF4-FFF2-40B4-BE49-F238E27FC236}">
                <a16:creationId xmlns:a16="http://schemas.microsoft.com/office/drawing/2014/main" id="{63037A8B-BD0C-013E-F6E6-ACF5964FEFE6}"/>
              </a:ext>
            </a:extLst>
          </p:cNvPr>
          <p:cNvPicPr>
            <a:picLocks noChangeAspect="1"/>
          </p:cNvPicPr>
          <p:nvPr/>
        </p:nvPicPr>
        <p:blipFill>
          <a:blip r:embed="rId6"/>
          <a:stretch>
            <a:fillRect/>
          </a:stretch>
        </p:blipFill>
        <p:spPr>
          <a:xfrm>
            <a:off x="1977228" y="-47955"/>
            <a:ext cx="2164268" cy="1388915"/>
          </a:xfrm>
          <a:prstGeom prst="rect">
            <a:avLst/>
          </a:prstGeom>
        </p:spPr>
      </p:pic>
      <p:sp>
        <p:nvSpPr>
          <p:cNvPr id="9" name="Rectangle 8">
            <a:extLst>
              <a:ext uri="{FF2B5EF4-FFF2-40B4-BE49-F238E27FC236}">
                <a16:creationId xmlns:a16="http://schemas.microsoft.com/office/drawing/2014/main" id="{1B270063-E539-349E-AB1E-91D1969BA68E}"/>
              </a:ext>
            </a:extLst>
          </p:cNvPr>
          <p:cNvSpPr>
            <a:spLocks noChangeArrowheads="1"/>
          </p:cNvSpPr>
          <p:nvPr/>
        </p:nvSpPr>
        <p:spPr bwMode="auto">
          <a:xfrm>
            <a:off x="2159232" y="1387127"/>
            <a:ext cx="4896544" cy="5432218"/>
          </a:xfrm>
          <a:prstGeom prst="rect">
            <a:avLst/>
          </a:prstGeom>
          <a:solidFill>
            <a:schemeClr val="bg1">
              <a:lumMod val="95000"/>
            </a:schemeClr>
          </a:solidFill>
          <a:ln w="38100">
            <a:prstDash val="sysDot"/>
          </a:ln>
        </p:spPr>
        <p:style>
          <a:lnRef idx="2">
            <a:schemeClr val="accent6"/>
          </a:lnRef>
          <a:fillRef idx="1">
            <a:schemeClr val="lt1"/>
          </a:fillRef>
          <a:effectRef idx="0">
            <a:schemeClr val="accent6"/>
          </a:effectRef>
          <a:fontRef idx="minor">
            <a:schemeClr val="dk1"/>
          </a:fontRef>
        </p:style>
        <p:txBody>
          <a:bodyPr wrap="square" lIns="91401" tIns="45701" rIns="91401" bIns="45701">
            <a:spAutoFit/>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SA" sz="2400"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المقدمة</a:t>
            </a:r>
            <a:br>
              <a:rPr lang="fr-FR" sz="2100" dirty="0">
                <a:latin typeface="Arabic Typesetting" pitchFamily="66" charset="-78"/>
                <a:cs typeface="Arabic Typesetting" pitchFamily="66" charset="-78"/>
              </a:rPr>
            </a:br>
            <a:r>
              <a:rPr lang="ar-SA" sz="2100" dirty="0">
                <a:latin typeface="Arabic Typesetting" pitchFamily="66" charset="-78"/>
                <a:cs typeface="Arabic Typesetting" pitchFamily="66" charset="-78"/>
              </a:rPr>
              <a:t>مع تزايد عدد السكان وانتشار التصنيع لدعم النمو الديموغرافي، أصبح تلوث البيئة مشكلة ملحة للكائنات الحية. يؤدي التطور التكنولوجي والصناعي إلى إنتاج مواد غريبة مختلفة، تكون آثارها على البيئة وصحة الإنسان كارثية. ومن هنا تأتي أهمية اقتراح حلول بديلة لحماية كوكبنا، وبالتالي صحتنا، من خلال تقليل خطر تلوث النظم البيئية، كما أشار مؤتمر الأطراف</a:t>
            </a:r>
            <a:r>
              <a:rPr lang="fr-FR" sz="2100" dirty="0">
                <a:latin typeface="Arabic Typesetting" pitchFamily="66" charset="-78"/>
                <a:cs typeface="Arabic Typesetting" pitchFamily="66" charset="-78"/>
              </a:rPr>
              <a:t> COP27: "</a:t>
            </a:r>
            <a:r>
              <a:rPr lang="ar-SA" sz="2100" dirty="0">
                <a:latin typeface="Arabic Typesetting" pitchFamily="66" charset="-78"/>
                <a:cs typeface="Arabic Typesetting" pitchFamily="66" charset="-78"/>
              </a:rPr>
              <a:t>مسؤوليتنا المشتركة هي الاعتناء </a:t>
            </a:r>
            <a:r>
              <a:rPr lang="ar-SA" sz="2100" dirty="0" err="1">
                <a:latin typeface="Arabic Typesetting" pitchFamily="66" charset="-78"/>
                <a:cs typeface="Arabic Typesetting" pitchFamily="66" charset="-78"/>
              </a:rPr>
              <a:t>بكوكبنايهدف</a:t>
            </a:r>
            <a:r>
              <a:rPr lang="ar-SA" sz="2100" dirty="0">
                <a:latin typeface="Arabic Typesetting" pitchFamily="66" charset="-78"/>
                <a:cs typeface="Arabic Typesetting" pitchFamily="66" charset="-78"/>
              </a:rPr>
              <a:t> البحث في تأثيرات الملوثات المختلفة وانتشارها في البيئة (الهواء، التربة، المياه)، وطرق عملها، وتأثيراتها على صحة الإنسان، وتقييم واستعادة الموائل الملوثة في إطار الإدارة المتكاملة للمخاطر القائمة على التجديد الاقتصادي (الأمن الغذائي، التحول </a:t>
            </a:r>
            <a:r>
              <a:rPr lang="ar-SA" sz="2100" dirty="0" err="1">
                <a:latin typeface="Arabic Typesetting" pitchFamily="66" charset="-78"/>
                <a:cs typeface="Arabic Typesetting" pitchFamily="66" charset="-78"/>
              </a:rPr>
              <a:t>الطاقوي</a:t>
            </a:r>
            <a:r>
              <a:rPr lang="ar-SA" sz="2100" dirty="0">
                <a:latin typeface="Arabic Typesetting" pitchFamily="66" charset="-78"/>
                <a:cs typeface="Arabic Typesetting" pitchFamily="66" charset="-78"/>
              </a:rPr>
              <a:t>، الاقتصاد الرقمي)، إلى تحقيق الهدف الرئيسي لمختبر السموم الخلوية</a:t>
            </a:r>
            <a:r>
              <a:rPr lang="fr-FR" sz="2100" dirty="0">
                <a:latin typeface="Arabic Typesetting" pitchFamily="66" charset="-78"/>
                <a:cs typeface="Arabic Typesetting" pitchFamily="66" charset="-78"/>
              </a:rPr>
              <a:t> (LTC) </a:t>
            </a:r>
            <a:r>
              <a:rPr lang="ar-SA" sz="2100" dirty="0">
                <a:latin typeface="Arabic Typesetting" pitchFamily="66" charset="-78"/>
                <a:cs typeface="Arabic Typesetting" pitchFamily="66" charset="-78"/>
              </a:rPr>
              <a:t>بجامعة عنابة، الذي ينظم لهذا الغرض مؤتمرًا علميًا في </a:t>
            </a:r>
            <a:r>
              <a:rPr lang="fr-FR" sz="2100" dirty="0">
                <a:latin typeface="Arabic Typesetting" pitchFamily="66" charset="-78"/>
                <a:cs typeface="Arabic Typesetting" pitchFamily="66" charset="-78"/>
              </a:rPr>
              <a:t>24</a:t>
            </a:r>
            <a:r>
              <a:rPr lang="ar-SA" sz="2100" dirty="0">
                <a:latin typeface="Arabic Typesetting" pitchFamily="66" charset="-78"/>
                <a:cs typeface="Arabic Typesetting" pitchFamily="66" charset="-78"/>
              </a:rPr>
              <a:t> و</a:t>
            </a:r>
            <a:r>
              <a:rPr lang="fr-FR" sz="2100" dirty="0">
                <a:latin typeface="Arabic Typesetting" pitchFamily="66" charset="-78"/>
                <a:cs typeface="Arabic Typesetting" pitchFamily="66" charset="-78"/>
              </a:rPr>
              <a:t> 25 </a:t>
            </a:r>
            <a:r>
              <a:rPr lang="ar-SA" sz="2100" dirty="0">
                <a:latin typeface="Arabic Typesetting" pitchFamily="66" charset="-78"/>
                <a:cs typeface="Arabic Typesetting" pitchFamily="66" charset="-78"/>
              </a:rPr>
              <a:t>سبتمبر 2025. يتضمن البرنامج أربع جلسات حول المواضيع التالية</a:t>
            </a:r>
            <a:r>
              <a:rPr lang="fr-FR" sz="2100" dirty="0">
                <a:latin typeface="Arabic Typesetting" pitchFamily="66" charset="-78"/>
                <a:cs typeface="Arabic Typesetting" pitchFamily="66" charset="-78"/>
              </a:rPr>
              <a:t>:</a:t>
            </a:r>
          </a:p>
          <a:p>
            <a:pPr marL="457200" lvl="0" indent="-457200" algn="r" rtl="1">
              <a:buFont typeface="+mj-lt"/>
              <a:buAutoNum type="arabicPeriod"/>
            </a:pPr>
            <a:r>
              <a:rPr lang="ar-SA" sz="2100" dirty="0">
                <a:latin typeface="Arabic Typesetting" pitchFamily="66" charset="-78"/>
                <a:cs typeface="Arabic Typesetting" pitchFamily="66" charset="-78"/>
              </a:rPr>
              <a:t>السموم البيئية</a:t>
            </a:r>
            <a:endParaRPr lang="fr-FR" sz="2100" dirty="0">
              <a:latin typeface="Arabic Typesetting" pitchFamily="66" charset="-78"/>
              <a:cs typeface="Arabic Typesetting" pitchFamily="66" charset="-78"/>
            </a:endParaRPr>
          </a:p>
          <a:p>
            <a:pPr marL="457200" lvl="0" indent="-457200" algn="r" rtl="1">
              <a:buFont typeface="+mj-lt"/>
              <a:buAutoNum type="arabicPeriod"/>
            </a:pPr>
            <a:r>
              <a:rPr lang="ar-SA" sz="2100" dirty="0">
                <a:latin typeface="Arabic Typesetting" pitchFamily="66" charset="-78"/>
                <a:cs typeface="Arabic Typesetting" pitchFamily="66" charset="-78"/>
              </a:rPr>
              <a:t>السموم والصحة</a:t>
            </a:r>
            <a:endParaRPr lang="fr-FR" sz="2100" dirty="0">
              <a:latin typeface="Arabic Typesetting" pitchFamily="66" charset="-78"/>
              <a:cs typeface="Arabic Typesetting" pitchFamily="66" charset="-78"/>
            </a:endParaRPr>
          </a:p>
          <a:p>
            <a:pPr marL="457200" lvl="0" indent="-457200" algn="r" rtl="1">
              <a:buFont typeface="+mj-lt"/>
              <a:buAutoNum type="arabicPeriod"/>
            </a:pPr>
            <a:r>
              <a:rPr lang="ar-SA" sz="2100" dirty="0">
                <a:latin typeface="Arabic Typesetting" pitchFamily="66" charset="-78"/>
                <a:cs typeface="Arabic Typesetting" pitchFamily="66" charset="-78"/>
              </a:rPr>
              <a:t>المعالجة الحيوية</a:t>
            </a:r>
            <a:endParaRPr lang="fr-FR" sz="2100" dirty="0">
              <a:latin typeface="Arabic Typesetting" pitchFamily="66" charset="-78"/>
              <a:cs typeface="Arabic Typesetting" pitchFamily="66" charset="-78"/>
            </a:endParaRPr>
          </a:p>
          <a:p>
            <a:pPr marL="457200" indent="-457200" algn="r" rtl="1">
              <a:buFont typeface="+mj-lt"/>
              <a:buAutoNum type="arabicPeriod"/>
            </a:pPr>
            <a:r>
              <a:rPr lang="ar-SA" sz="2100" dirty="0">
                <a:latin typeface="Arabic Typesetting" pitchFamily="66" charset="-78"/>
                <a:cs typeface="Arabic Typesetting" pitchFamily="66" charset="-78"/>
              </a:rPr>
              <a:t>الإدارة المتكاملة للمخاطر والاقتصاد الأخضر</a:t>
            </a:r>
            <a:endParaRPr lang="fr-FR" sz="2100" dirty="0">
              <a:latin typeface="Arabic Typesetting" pitchFamily="66" charset="-78"/>
              <a:cs typeface="Arabic Typesetting" pitchFamily="66" charset="-78"/>
            </a:endParaRPr>
          </a:p>
          <a:p>
            <a:pPr marL="457200" indent="-457200" algn="r" rtl="1">
              <a:buFont typeface="+mj-lt"/>
              <a:buAutoNum type="arabicPeriod"/>
            </a:pPr>
            <a:endParaRPr lang="fr-FR" sz="800" b="1" i="1" kern="0" dirty="0">
              <a:solidFill>
                <a:sysClr val="windowText" lastClr="000000"/>
              </a:solidFill>
              <a:latin typeface="Arabic Typesetting" pitchFamily="66" charset="-78"/>
              <a:ea typeface="Verdana" panose="020B0604030504040204" pitchFamily="34" charset="0"/>
              <a:cs typeface="Arabic Typesetting" pitchFamily="66" charset="-78"/>
            </a:endParaRPr>
          </a:p>
        </p:txBody>
      </p:sp>
      <p:pic>
        <p:nvPicPr>
          <p:cNvPr id="44" name="Picture 4" descr="Vecteurs et illustrations de Sante Environnement en téléchargement gratuit  | Freepik">
            <a:extLst>
              <a:ext uri="{FF2B5EF4-FFF2-40B4-BE49-F238E27FC236}">
                <a16:creationId xmlns:a16="http://schemas.microsoft.com/office/drawing/2014/main" id="{5FCDBD18-3919-966C-6F3E-12FD58A2FB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2135" y="5222450"/>
            <a:ext cx="1714829" cy="13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a:extLst>
              <a:ext uri="{FF2B5EF4-FFF2-40B4-BE49-F238E27FC236}">
                <a16:creationId xmlns:a16="http://schemas.microsoft.com/office/drawing/2014/main" id="{52DF05B0-824D-3ED1-61B8-D7289D7FD1D1}"/>
              </a:ext>
            </a:extLst>
          </p:cNvPr>
          <p:cNvSpPr txBox="1">
            <a:spLocks noChangeArrowheads="1"/>
          </p:cNvSpPr>
          <p:nvPr/>
        </p:nvSpPr>
        <p:spPr bwMode="auto">
          <a:xfrm>
            <a:off x="7446187" y="1232535"/>
            <a:ext cx="2689225" cy="969458"/>
          </a:xfrm>
          <a:prstGeom prst="rect">
            <a:avLst/>
          </a:prstGeom>
          <a:noFill/>
          <a:ln>
            <a:noFill/>
          </a:ln>
        </p:spPr>
        <p:txBody>
          <a:bodyPr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lgn="ctr">
              <a:spcBef>
                <a:spcPct val="50000"/>
              </a:spcBef>
              <a:defRPr/>
            </a:pPr>
            <a:r>
              <a:rPr lang="ar-SA" sz="3600" dirty="0">
                <a:latin typeface="Arabic Typesetting" pitchFamily="66" charset="-78"/>
                <a:cs typeface="Arabic Typesetting" pitchFamily="66" charset="-78"/>
              </a:rPr>
              <a:t>ينظ</a:t>
            </a:r>
            <a:r>
              <a:rPr lang="ar-SA" sz="3200" dirty="0">
                <a:latin typeface="Arabic Typesetting" pitchFamily="66" charset="-78"/>
                <a:cs typeface="Arabic Typesetting" pitchFamily="66" charset="-78"/>
              </a:rPr>
              <a:t>م</a:t>
            </a:r>
            <a:endParaRPr lang="fr-FR" sz="3200" dirty="0">
              <a:latin typeface="Arabic Typesetting" pitchFamily="66" charset="-78"/>
              <a:cs typeface="Arabic Typesetting" pitchFamily="66" charset="-78"/>
            </a:endParaRPr>
          </a:p>
          <a:p>
            <a:pPr algn="ctr" eaLnBrk="1" fontAlgn="auto" hangingPunct="1">
              <a:spcBef>
                <a:spcPct val="50000"/>
              </a:spcBef>
              <a:spcAft>
                <a:spcPts val="0"/>
              </a:spcAft>
              <a:defRPr/>
            </a:pPr>
            <a:endParaRPr lang="fr-FR" altLang="en-US" sz="1400" b="1" i="1" kern="0" dirty="0">
              <a:solidFill>
                <a:schemeClr val="accent2">
                  <a:lumMod val="75000"/>
                </a:schemeClr>
              </a:solidFill>
              <a:latin typeface="Arial Black" panose="020B0A04020102020204" pitchFamily="34" charset="0"/>
            </a:endParaRPr>
          </a:p>
        </p:txBody>
      </p:sp>
      <p:sp>
        <p:nvSpPr>
          <p:cNvPr id="16" name="Text Box 9">
            <a:extLst>
              <a:ext uri="{FF2B5EF4-FFF2-40B4-BE49-F238E27FC236}">
                <a16:creationId xmlns:a16="http://schemas.microsoft.com/office/drawing/2014/main" id="{520EBA5C-A8DB-F14B-1C1C-143B4BB71297}"/>
              </a:ext>
            </a:extLst>
          </p:cNvPr>
          <p:cNvSpPr txBox="1">
            <a:spLocks noChangeArrowheads="1"/>
          </p:cNvSpPr>
          <p:nvPr/>
        </p:nvSpPr>
        <p:spPr bwMode="auto">
          <a:xfrm>
            <a:off x="6567757" y="1574334"/>
            <a:ext cx="4261667" cy="954069"/>
          </a:xfrm>
          <a:prstGeom prst="rect">
            <a:avLst/>
          </a:prstGeom>
          <a:noFill/>
          <a:ln>
            <a:noFill/>
          </a:ln>
        </p:spPr>
        <p:txBody>
          <a:bodyPr wrap="square"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lgn="ctr"/>
            <a:r>
              <a:rPr lang="ar-SA" b="1" dirty="0">
                <a:latin typeface="Arabic Typesetting" pitchFamily="66" charset="-78"/>
                <a:cs typeface="Arabic Typesetting" pitchFamily="66" charset="-78"/>
              </a:rPr>
              <a:t>المؤتمر الدولي للسموم البيئية والصحة</a:t>
            </a:r>
            <a:br>
              <a:rPr lang="fr-FR" b="1" dirty="0">
                <a:latin typeface="Arabic Typesetting" pitchFamily="66" charset="-78"/>
                <a:cs typeface="Arabic Typesetting" pitchFamily="66" charset="-78"/>
              </a:rPr>
            </a:br>
            <a:endParaRPr lang="fr-FR" b="1" dirty="0">
              <a:latin typeface="Arabic Typesetting" pitchFamily="66" charset="-78"/>
              <a:cs typeface="Arabic Typesetting" pitchFamily="66" charset="-78"/>
            </a:endParaRPr>
          </a:p>
        </p:txBody>
      </p:sp>
      <p:sp>
        <p:nvSpPr>
          <p:cNvPr id="18" name="Rectangle 17">
            <a:extLst>
              <a:ext uri="{FF2B5EF4-FFF2-40B4-BE49-F238E27FC236}">
                <a16:creationId xmlns:a16="http://schemas.microsoft.com/office/drawing/2014/main" id="{EEA07E52-1B11-09FA-FD50-84500F977237}"/>
              </a:ext>
            </a:extLst>
          </p:cNvPr>
          <p:cNvSpPr>
            <a:spLocks noChangeArrowheads="1"/>
          </p:cNvSpPr>
          <p:nvPr/>
        </p:nvSpPr>
        <p:spPr bwMode="auto">
          <a:xfrm>
            <a:off x="7055776" y="3479434"/>
            <a:ext cx="3379152" cy="2631451"/>
          </a:xfrm>
          <a:prstGeom prst="rect">
            <a:avLst/>
          </a:prstGeom>
          <a:noFill/>
          <a:ln>
            <a:noFill/>
          </a:ln>
        </p:spPr>
        <p:txBody>
          <a:bodyPr wrap="square" lIns="91401" tIns="45701" rIns="91401" bIns="4570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ts val="2200"/>
              </a:lnSpc>
              <a:defRPr/>
            </a:pPr>
            <a:r>
              <a:rPr lang="ar-DZ" altLang="en-US" sz="2000" b="1" i="1" kern="0" dirty="0">
                <a:solidFill>
                  <a:srgbClr val="07A398">
                    <a:lumMod val="75000"/>
                  </a:srgbClr>
                </a:solidFill>
                <a:latin typeface="Arabic Typesetting" pitchFamily="66" charset="-78"/>
                <a:cs typeface="Arabic Typesetting" pitchFamily="66" charset="-78"/>
              </a:rPr>
              <a:t>رؤساء الشرف للمؤتمر</a:t>
            </a:r>
            <a:endParaRPr lang="fr-FR" altLang="en-US" sz="2000" b="1" i="1" kern="0" dirty="0">
              <a:solidFill>
                <a:srgbClr val="07A398">
                  <a:lumMod val="75000"/>
                </a:srgbClr>
              </a:solidFill>
              <a:latin typeface="Arabic Typesetting" pitchFamily="66" charset="-78"/>
              <a:cs typeface="Arabic Typesetting" pitchFamily="66" charset="-78"/>
            </a:endParaRPr>
          </a:p>
          <a:p>
            <a:pPr algn="ctr" rtl="1">
              <a:lnSpc>
                <a:spcPts val="2200"/>
              </a:lnSpc>
              <a:defRPr/>
            </a:pPr>
            <a:r>
              <a:rPr lang="ar-DZ" altLang="en-US" sz="2000" b="1" i="1" kern="0" dirty="0">
                <a:latin typeface="Arabic Typesetting" pitchFamily="66" charset="-78"/>
                <a:cs typeface="Arabic Typesetting" pitchFamily="66" charset="-78"/>
              </a:rPr>
              <a:t> مدير جامعة عنابة الأستاذ الدكتور مانع محمد</a:t>
            </a:r>
          </a:p>
          <a:p>
            <a:pPr algn="ctr" rtl="1">
              <a:lnSpc>
                <a:spcPts val="2200"/>
              </a:lnSpc>
              <a:defRPr/>
            </a:pPr>
            <a:r>
              <a:rPr lang="ar-DZ" altLang="en-US" sz="2000" b="1" i="1" kern="0" dirty="0">
                <a:latin typeface="Arabic Typesetting" pitchFamily="66" charset="-78"/>
                <a:cs typeface="Arabic Typesetting" pitchFamily="66" charset="-78"/>
              </a:rPr>
              <a:t> عميد كلية العلوم الأستاذ الدكتور </a:t>
            </a:r>
            <a:r>
              <a:rPr lang="ar-DZ" altLang="en-US" sz="2000" b="1" i="1" kern="0" dirty="0" err="1">
                <a:latin typeface="Arabic Typesetting" pitchFamily="66" charset="-78"/>
                <a:cs typeface="Arabic Typesetting" pitchFamily="66" charset="-78"/>
              </a:rPr>
              <a:t>جبابلة</a:t>
            </a:r>
            <a:r>
              <a:rPr lang="ar-DZ" altLang="en-US" sz="2000" b="1" i="1" kern="0" dirty="0">
                <a:latin typeface="Arabic Typesetting" pitchFamily="66" charset="-78"/>
                <a:cs typeface="Arabic Typesetting" pitchFamily="66" charset="-78"/>
              </a:rPr>
              <a:t> عبد الحق</a:t>
            </a:r>
          </a:p>
          <a:p>
            <a:pPr algn="ctr" rtl="1">
              <a:lnSpc>
                <a:spcPts val="2200"/>
              </a:lnSpc>
              <a:defRPr/>
            </a:pPr>
            <a:r>
              <a:rPr lang="ar-DZ" altLang="en-US" sz="2000" b="1" i="1" kern="0" dirty="0">
                <a:solidFill>
                  <a:srgbClr val="07A398">
                    <a:lumMod val="75000"/>
                  </a:srgbClr>
                </a:solidFill>
                <a:latin typeface="Arabic Typesetting" pitchFamily="66" charset="-78"/>
                <a:cs typeface="Arabic Typesetting" pitchFamily="66" charset="-78"/>
              </a:rPr>
              <a:t>رئيسة المؤتمر</a:t>
            </a:r>
          </a:p>
          <a:p>
            <a:pPr algn="ctr" rtl="1">
              <a:lnSpc>
                <a:spcPts val="2200"/>
              </a:lnSpc>
              <a:defRPr/>
            </a:pPr>
            <a:r>
              <a:rPr lang="ar-DZ" altLang="en-US" sz="2000" b="1" i="1" kern="0" dirty="0">
                <a:latin typeface="Arabic Typesetting" pitchFamily="66" charset="-78"/>
                <a:cs typeface="Arabic Typesetting" pitchFamily="66" charset="-78"/>
              </a:rPr>
              <a:t>الأستاذة الدكتور هناء </a:t>
            </a:r>
            <a:r>
              <a:rPr lang="ar-DZ" altLang="en-US" sz="2000" b="1" i="1" kern="0" dirty="0" err="1">
                <a:latin typeface="Arabic Typesetting" pitchFamily="66" charset="-78"/>
                <a:cs typeface="Arabic Typesetting" pitchFamily="66" charset="-78"/>
              </a:rPr>
              <a:t>زبرطعي</a:t>
            </a:r>
            <a:endParaRPr lang="ar-DZ" altLang="en-US" sz="2000" b="1" i="1" kern="0" dirty="0">
              <a:latin typeface="Arabic Typesetting" pitchFamily="66" charset="-78"/>
              <a:cs typeface="Arabic Typesetting" pitchFamily="66" charset="-78"/>
            </a:endParaRPr>
          </a:p>
          <a:p>
            <a:pPr algn="ctr" rtl="1">
              <a:lnSpc>
                <a:spcPts val="2200"/>
              </a:lnSpc>
              <a:defRPr/>
            </a:pPr>
            <a:r>
              <a:rPr lang="ar-DZ" altLang="en-US" sz="2000" b="1" i="1" kern="0" dirty="0">
                <a:solidFill>
                  <a:srgbClr val="07A398">
                    <a:lumMod val="75000"/>
                  </a:srgbClr>
                </a:solidFill>
                <a:latin typeface="Arabic Typesetting" pitchFamily="66" charset="-78"/>
                <a:cs typeface="Arabic Typesetting" pitchFamily="66" charset="-78"/>
              </a:rPr>
              <a:t>رئيسة اللجنة العلمية</a:t>
            </a:r>
          </a:p>
          <a:p>
            <a:pPr algn="ctr" rtl="1">
              <a:lnSpc>
                <a:spcPts val="2200"/>
              </a:lnSpc>
              <a:defRPr/>
            </a:pPr>
            <a:r>
              <a:rPr lang="ar-DZ" altLang="en-US" sz="2000" b="1" i="1" kern="0" dirty="0">
                <a:latin typeface="Arabic Typesetting" pitchFamily="66" charset="-78"/>
                <a:cs typeface="Arabic Typesetting" pitchFamily="66" charset="-78"/>
              </a:rPr>
              <a:t>الأستاذة الدكتور حورية برابح</a:t>
            </a:r>
          </a:p>
          <a:p>
            <a:pPr algn="ctr" rtl="1">
              <a:lnSpc>
                <a:spcPts val="2200"/>
              </a:lnSpc>
              <a:defRPr/>
            </a:pPr>
            <a:r>
              <a:rPr lang="ar-DZ" altLang="en-US" sz="2000" b="1" i="1" kern="0" dirty="0">
                <a:solidFill>
                  <a:srgbClr val="07A398">
                    <a:lumMod val="75000"/>
                  </a:srgbClr>
                </a:solidFill>
                <a:latin typeface="Arabic Typesetting" pitchFamily="66" charset="-78"/>
                <a:cs typeface="Arabic Typesetting" pitchFamily="66" charset="-78"/>
              </a:rPr>
              <a:t>رئيس اللجنة المنظمة</a:t>
            </a:r>
          </a:p>
          <a:p>
            <a:pPr algn="ctr" rtl="1">
              <a:lnSpc>
                <a:spcPts val="2200"/>
              </a:lnSpc>
              <a:defRPr/>
            </a:pPr>
            <a:r>
              <a:rPr lang="ar-DZ" altLang="en-US" sz="2000" b="1" i="1" kern="0" dirty="0">
                <a:latin typeface="Arabic Typesetting" pitchFamily="66" charset="-78"/>
                <a:cs typeface="Arabic Typesetting" pitchFamily="66" charset="-78"/>
              </a:rPr>
              <a:t>الدكتور منصف طرفاية</a:t>
            </a:r>
            <a:endParaRPr lang="fr-FR" altLang="en-US" sz="2000" b="1" i="1" kern="0" dirty="0">
              <a:solidFill>
                <a:sysClr val="windowText" lastClr="000000"/>
              </a:solidFill>
              <a:latin typeface="Arabic Typesetting" pitchFamily="66" charset="-78"/>
              <a:cs typeface="Arabic Typesetting" pitchFamily="66" charset="-78"/>
            </a:endParaRPr>
          </a:p>
        </p:txBody>
      </p:sp>
      <p:sp>
        <p:nvSpPr>
          <p:cNvPr id="19" name="Text Box 14">
            <a:extLst>
              <a:ext uri="{FF2B5EF4-FFF2-40B4-BE49-F238E27FC236}">
                <a16:creationId xmlns:a16="http://schemas.microsoft.com/office/drawing/2014/main" id="{8B42CF6E-67CA-6131-A784-00303B5730C1}"/>
              </a:ext>
            </a:extLst>
          </p:cNvPr>
          <p:cNvSpPr txBox="1">
            <a:spLocks noChangeArrowheads="1"/>
          </p:cNvSpPr>
          <p:nvPr/>
        </p:nvSpPr>
        <p:spPr bwMode="auto">
          <a:xfrm>
            <a:off x="7217638" y="2854866"/>
            <a:ext cx="3195947" cy="984847"/>
          </a:xfrm>
          <a:prstGeom prst="rect">
            <a:avLst/>
          </a:prstGeom>
          <a:noFill/>
          <a:ln>
            <a:noFill/>
          </a:ln>
        </p:spPr>
        <p:txBody>
          <a:bodyPr wrap="square"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lgn="ctr" rtl="1">
              <a:lnSpc>
                <a:spcPts val="2400"/>
              </a:lnSpc>
              <a:spcBef>
                <a:spcPct val="50000"/>
              </a:spcBef>
              <a:defRPr/>
            </a:pPr>
            <a:r>
              <a:rPr lang="ar-SA" sz="2000" dirty="0">
                <a:solidFill>
                  <a:srgbClr val="FF0000"/>
                </a:solidFill>
                <a:latin typeface="Arabic Typesetting" pitchFamily="66" charset="-78"/>
                <a:cs typeface="Arabic Typesetting" pitchFamily="66" charset="-78"/>
              </a:rPr>
              <a:t>عنابة</a:t>
            </a:r>
            <a:br>
              <a:rPr lang="fr-FR" sz="2000" b="1" dirty="0">
                <a:solidFill>
                  <a:srgbClr val="FF0000"/>
                </a:solidFill>
                <a:latin typeface="Arabic Typesetting" pitchFamily="66" charset="-78"/>
                <a:cs typeface="Arabic Typesetting" pitchFamily="66" charset="-78"/>
              </a:rPr>
            </a:br>
            <a:r>
              <a:rPr lang="fr-FR" sz="2000" b="1" dirty="0">
                <a:solidFill>
                  <a:srgbClr val="FF0000"/>
                </a:solidFill>
                <a:latin typeface="Arabic Typesetting" pitchFamily="66" charset="-78"/>
                <a:cs typeface="Arabic Typesetting" pitchFamily="66" charset="-78"/>
              </a:rPr>
              <a:t> 24 </a:t>
            </a:r>
            <a:r>
              <a:rPr lang="ar-SA" sz="2000" b="1" dirty="0">
                <a:solidFill>
                  <a:srgbClr val="FF0000"/>
                </a:solidFill>
                <a:latin typeface="Arabic Typesetting" pitchFamily="66" charset="-78"/>
                <a:cs typeface="Arabic Typesetting" pitchFamily="66" charset="-78"/>
              </a:rPr>
              <a:t>و</a:t>
            </a:r>
            <a:r>
              <a:rPr lang="fr-FR" sz="2000" b="1" dirty="0">
                <a:solidFill>
                  <a:srgbClr val="FF0000"/>
                </a:solidFill>
                <a:latin typeface="Arabic Typesetting" pitchFamily="66" charset="-78"/>
                <a:cs typeface="Arabic Typesetting" pitchFamily="66" charset="-78"/>
              </a:rPr>
              <a:t> </a:t>
            </a:r>
            <a:r>
              <a:rPr lang="ar-SA" sz="2000" b="1" dirty="0">
                <a:solidFill>
                  <a:srgbClr val="FF0000"/>
                </a:solidFill>
                <a:latin typeface="Arabic Typesetting" pitchFamily="66" charset="-78"/>
                <a:cs typeface="Arabic Typesetting" pitchFamily="66" charset="-78"/>
              </a:rPr>
              <a:t>25 سبتمبر 2025</a:t>
            </a:r>
            <a:endParaRPr lang="fr-FR" sz="2000" b="1" dirty="0">
              <a:solidFill>
                <a:srgbClr val="FF0000"/>
              </a:solidFill>
              <a:latin typeface="Arabic Typesetting" pitchFamily="66" charset="-78"/>
              <a:cs typeface="Arabic Typesetting" pitchFamily="66" charset="-78"/>
            </a:endParaRPr>
          </a:p>
          <a:p>
            <a:pPr algn="ctr" eaLnBrk="1" fontAlgn="auto" hangingPunct="1">
              <a:spcBef>
                <a:spcPct val="50000"/>
              </a:spcBef>
              <a:spcAft>
                <a:spcPts val="0"/>
              </a:spcAft>
              <a:defRPr/>
            </a:pPr>
            <a:endParaRPr lang="fr-FR" altLang="en-US" sz="1200" b="1" i="1" kern="0" dirty="0">
              <a:solidFill>
                <a:srgbClr val="C00000"/>
              </a:solidFill>
              <a:latin typeface="Arial Black" panose="020B0A04020102020204" pitchFamily="34" charset="0"/>
            </a:endParaRPr>
          </a:p>
        </p:txBody>
      </p:sp>
      <p:sp>
        <p:nvSpPr>
          <p:cNvPr id="20" name="ZoneTexte 27">
            <a:extLst>
              <a:ext uri="{FF2B5EF4-FFF2-40B4-BE49-F238E27FC236}">
                <a16:creationId xmlns:a16="http://schemas.microsoft.com/office/drawing/2014/main" id="{7E0A36F0-1BDE-A0D1-48A0-02EA122291CA}"/>
              </a:ext>
            </a:extLst>
          </p:cNvPr>
          <p:cNvSpPr txBox="1"/>
          <p:nvPr/>
        </p:nvSpPr>
        <p:spPr>
          <a:xfrm>
            <a:off x="3729619" y="-86077"/>
            <a:ext cx="5101262" cy="61555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ar-DZ" altLang="en-US" sz="3400" b="1" kern="0" dirty="0">
                <a:solidFill>
                  <a:schemeClr val="accent2">
                    <a:lumMod val="75000"/>
                  </a:schemeClr>
                </a:solidFill>
                <a:latin typeface="Arabic Typesetting" pitchFamily="66" charset="-78"/>
                <a:cs typeface="Arabic Typesetting" pitchFamily="66" charset="-78"/>
              </a:rPr>
              <a:t>جامعة باجي مختار-عنابة</a:t>
            </a:r>
            <a:endParaRPr lang="fr-FR" altLang="en-US" sz="3400" b="1" kern="0" dirty="0">
              <a:solidFill>
                <a:schemeClr val="accent2">
                  <a:lumMod val="75000"/>
                </a:schemeClr>
              </a:solidFill>
              <a:latin typeface="Arabic Typesetting" pitchFamily="66" charset="-78"/>
              <a:cs typeface="Arabic Typesetting" pitchFamily="66" charset="-78"/>
            </a:endParaRPr>
          </a:p>
        </p:txBody>
      </p:sp>
      <p:sp>
        <p:nvSpPr>
          <p:cNvPr id="21" name="Text Box 10">
            <a:extLst>
              <a:ext uri="{FF2B5EF4-FFF2-40B4-BE49-F238E27FC236}">
                <a16:creationId xmlns:a16="http://schemas.microsoft.com/office/drawing/2014/main" id="{99F94340-7480-0739-6F62-E06155ED2D10}"/>
              </a:ext>
            </a:extLst>
          </p:cNvPr>
          <p:cNvSpPr txBox="1">
            <a:spLocks noChangeArrowheads="1"/>
          </p:cNvSpPr>
          <p:nvPr/>
        </p:nvSpPr>
        <p:spPr bwMode="auto">
          <a:xfrm>
            <a:off x="2177971" y="648418"/>
            <a:ext cx="8036801" cy="523182"/>
          </a:xfrm>
          <a:prstGeom prst="rect">
            <a:avLst/>
          </a:prstGeom>
          <a:noFill/>
          <a:ln>
            <a:noFill/>
          </a:ln>
        </p:spPr>
        <p:txBody>
          <a:bodyPr wrap="square"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lgn="ctr">
              <a:spcBef>
                <a:spcPct val="50000"/>
              </a:spcBef>
              <a:defRPr/>
            </a:pPr>
            <a:r>
              <a:rPr lang="ar-DZ" altLang="en-US" b="1" kern="0" dirty="0">
                <a:solidFill>
                  <a:schemeClr val="accent2">
                    <a:lumMod val="75000"/>
                  </a:schemeClr>
                </a:solidFill>
                <a:latin typeface="Arabic Typesetting" pitchFamily="66" charset="-78"/>
                <a:cs typeface="Arabic Typesetting" pitchFamily="66" charset="-78"/>
              </a:rPr>
              <a:t>"مخبر علم السموم الخلوية"</a:t>
            </a:r>
            <a:endParaRPr lang="fr-FR" altLang="en-US" b="1" kern="0" dirty="0">
              <a:solidFill>
                <a:schemeClr val="accent2">
                  <a:lumMod val="75000"/>
                </a:schemeClr>
              </a:solidFill>
              <a:latin typeface="Arabic Typesetting" pitchFamily="66" charset="-78"/>
              <a:cs typeface="Arabic Typesetting" pitchFamily="66" charset="-78"/>
            </a:endParaRPr>
          </a:p>
        </p:txBody>
      </p:sp>
      <p:sp>
        <p:nvSpPr>
          <p:cNvPr id="22" name="Text Box 37">
            <a:extLst>
              <a:ext uri="{FF2B5EF4-FFF2-40B4-BE49-F238E27FC236}">
                <a16:creationId xmlns:a16="http://schemas.microsoft.com/office/drawing/2014/main" id="{277181C5-3B0F-CA93-07B3-70C1CCD9BB20}"/>
              </a:ext>
            </a:extLst>
          </p:cNvPr>
          <p:cNvSpPr txBox="1">
            <a:spLocks noChangeArrowheads="1"/>
          </p:cNvSpPr>
          <p:nvPr/>
        </p:nvSpPr>
        <p:spPr bwMode="auto">
          <a:xfrm>
            <a:off x="3891471" y="409723"/>
            <a:ext cx="2192899" cy="523182"/>
          </a:xfrm>
          <a:prstGeom prst="rect">
            <a:avLst/>
          </a:prstGeom>
          <a:noFill/>
          <a:ln>
            <a:noFill/>
          </a:ln>
        </p:spPr>
        <p:txBody>
          <a:bodyPr wrap="square"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spcBef>
                <a:spcPct val="50000"/>
              </a:spcBef>
              <a:defRPr/>
            </a:pPr>
            <a:r>
              <a:rPr lang="ar-DZ" altLang="en-US" b="1" kern="0" dirty="0">
                <a:solidFill>
                  <a:sysClr val="windowText" lastClr="000000"/>
                </a:solidFill>
                <a:latin typeface="Arabic Typesetting" pitchFamily="66" charset="-78"/>
                <a:cs typeface="Arabic Typesetting" pitchFamily="66" charset="-78"/>
              </a:rPr>
              <a:t>كلية العلوم </a:t>
            </a:r>
            <a:endParaRPr lang="fr-FR" altLang="en-US" b="1" kern="0" dirty="0">
              <a:solidFill>
                <a:sysClr val="windowText" lastClr="000000"/>
              </a:solidFill>
              <a:latin typeface="Arabic Typesetting" pitchFamily="66" charset="-78"/>
              <a:cs typeface="Arabic Typesetting" pitchFamily="66" charset="-78"/>
            </a:endParaRPr>
          </a:p>
        </p:txBody>
      </p:sp>
      <p:sp>
        <p:nvSpPr>
          <p:cNvPr id="23" name="Text Box 39">
            <a:extLst>
              <a:ext uri="{FF2B5EF4-FFF2-40B4-BE49-F238E27FC236}">
                <a16:creationId xmlns:a16="http://schemas.microsoft.com/office/drawing/2014/main" id="{F240FF6A-6599-9F33-5F06-92008747086E}"/>
              </a:ext>
            </a:extLst>
          </p:cNvPr>
          <p:cNvSpPr txBox="1">
            <a:spLocks noChangeArrowheads="1"/>
          </p:cNvSpPr>
          <p:nvPr/>
        </p:nvSpPr>
        <p:spPr bwMode="auto">
          <a:xfrm>
            <a:off x="7491735" y="339995"/>
            <a:ext cx="1981646" cy="523182"/>
          </a:xfrm>
          <a:prstGeom prst="rect">
            <a:avLst/>
          </a:prstGeom>
          <a:noFill/>
          <a:ln>
            <a:noFill/>
          </a:ln>
        </p:spPr>
        <p:txBody>
          <a:bodyPr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spcBef>
                <a:spcPct val="50000"/>
              </a:spcBef>
              <a:defRPr/>
            </a:pPr>
            <a:r>
              <a:rPr lang="ar-DZ" altLang="en-US" b="1" kern="0" dirty="0">
                <a:solidFill>
                  <a:sysClr val="windowText" lastClr="000000"/>
                </a:solidFill>
                <a:latin typeface="Arabic Typesetting" pitchFamily="66" charset="-78"/>
                <a:cs typeface="Arabic Typesetting" pitchFamily="66" charset="-78"/>
              </a:rPr>
              <a:t>قسم البيولوجيا</a:t>
            </a:r>
            <a:endParaRPr lang="fr-FR" altLang="en-US" b="1" kern="0" dirty="0">
              <a:solidFill>
                <a:sysClr val="windowText" lastClr="000000"/>
              </a:solidFill>
              <a:latin typeface="Arabic Typesetting" pitchFamily="66" charset="-78"/>
              <a:cs typeface="Arabic Typesetting" pitchFamily="66" charset="-78"/>
            </a:endParaRPr>
          </a:p>
        </p:txBody>
      </p:sp>
      <p:sp>
        <p:nvSpPr>
          <p:cNvPr id="13" name="ZoneTexte 12">
            <a:extLst>
              <a:ext uri="{FF2B5EF4-FFF2-40B4-BE49-F238E27FC236}">
                <a16:creationId xmlns:a16="http://schemas.microsoft.com/office/drawing/2014/main" id="{9FC2CEE9-96FD-6D16-78F8-7F871E7EA999}"/>
              </a:ext>
            </a:extLst>
          </p:cNvPr>
          <p:cNvSpPr txBox="1"/>
          <p:nvPr/>
        </p:nvSpPr>
        <p:spPr>
          <a:xfrm>
            <a:off x="7350043" y="5898428"/>
            <a:ext cx="2724789" cy="707886"/>
          </a:xfrm>
          <a:prstGeom prst="rect">
            <a:avLst/>
          </a:prstGeom>
          <a:noFill/>
        </p:spPr>
        <p:txBody>
          <a:bodyPr wrap="square">
            <a:spAutoFit/>
          </a:bodyPr>
          <a:lstStyle/>
          <a:p>
            <a:pPr algn="ctr"/>
            <a:r>
              <a:rPr lang="ar-SA" sz="1000" b="1" i="1" u="sng" dirty="0"/>
              <a:t>تواريخ مهمة</a:t>
            </a:r>
            <a:r>
              <a:rPr lang="fr-FR" sz="1000" b="1" i="1" dirty="0"/>
              <a:t> </a:t>
            </a:r>
          </a:p>
          <a:p>
            <a:pPr algn="ctr"/>
            <a:r>
              <a:rPr lang="fr-FR" sz="1000" b="1" i="1" dirty="0"/>
              <a:t> </a:t>
            </a:r>
            <a:r>
              <a:rPr lang="ar-SA" sz="1000" b="1" i="1" dirty="0"/>
              <a:t>: آخر موعد لاستلام الملخصات</a:t>
            </a:r>
            <a:r>
              <a:rPr lang="fr-FR" sz="1000" b="1" i="1" dirty="0"/>
              <a:t> </a:t>
            </a:r>
            <a:r>
              <a:rPr lang="ar-SA" sz="1000" b="1" i="1" dirty="0"/>
              <a:t>سبتمبر 2025 </a:t>
            </a:r>
            <a:r>
              <a:rPr lang="fr-FR" sz="1000" b="1" i="1" dirty="0"/>
              <a:t>  05       </a:t>
            </a:r>
            <a:endParaRPr lang="ar-SA" sz="1000" b="1" i="1" dirty="0"/>
          </a:p>
          <a:p>
            <a:pPr algn="ctr"/>
            <a:r>
              <a:rPr lang="fr-FR" sz="1000" b="1" i="1" dirty="0"/>
              <a:t> </a:t>
            </a:r>
            <a:r>
              <a:rPr lang="ar-SA" sz="1000" b="1" i="1" dirty="0"/>
              <a:t>2025: إشعار قبول الملخصات</a:t>
            </a:r>
            <a:r>
              <a:rPr lang="fr-FR" sz="1000" b="1" i="1" dirty="0"/>
              <a:t> </a:t>
            </a:r>
            <a:r>
              <a:rPr lang="ar-SA" sz="1000" b="1" i="1" dirty="0"/>
              <a:t>سبتمبر</a:t>
            </a:r>
            <a:r>
              <a:rPr lang="fr-FR" sz="1000" b="1" i="1" dirty="0"/>
              <a:t>  10</a:t>
            </a:r>
          </a:p>
          <a:p>
            <a:pPr algn="ctr"/>
            <a:r>
              <a:rPr lang="ar-SA" sz="1000" b="1" i="1" dirty="0"/>
              <a:t>15 سبتمبر 2025: برنامج المؤتمر</a:t>
            </a:r>
          </a:p>
        </p:txBody>
      </p:sp>
      <p:pic>
        <p:nvPicPr>
          <p:cNvPr id="6" name="Image 5">
            <a:extLst>
              <a:ext uri="{FF2B5EF4-FFF2-40B4-BE49-F238E27FC236}">
                <a16:creationId xmlns:a16="http://schemas.microsoft.com/office/drawing/2014/main" id="{42DACBE9-BF06-248B-D34E-CB5E3CC6FE80}"/>
              </a:ext>
            </a:extLst>
          </p:cNvPr>
          <p:cNvPicPr>
            <a:picLocks noChangeAspect="1"/>
          </p:cNvPicPr>
          <p:nvPr/>
        </p:nvPicPr>
        <p:blipFill>
          <a:blip r:embed="rId8"/>
          <a:stretch>
            <a:fillRect/>
          </a:stretch>
        </p:blipFill>
        <p:spPr>
          <a:xfrm>
            <a:off x="9799857" y="5338760"/>
            <a:ext cx="459939" cy="499915"/>
          </a:xfrm>
          <a:prstGeom prst="rect">
            <a:avLst/>
          </a:prstGeom>
        </p:spPr>
      </p:pic>
      <p:pic>
        <p:nvPicPr>
          <p:cNvPr id="7" name="Image 6">
            <a:extLst>
              <a:ext uri="{FF2B5EF4-FFF2-40B4-BE49-F238E27FC236}">
                <a16:creationId xmlns:a16="http://schemas.microsoft.com/office/drawing/2014/main" id="{B24F281D-CC29-DBB2-CFCC-33BA61558780}"/>
              </a:ext>
            </a:extLst>
          </p:cNvPr>
          <p:cNvPicPr>
            <a:picLocks noChangeAspect="1"/>
          </p:cNvPicPr>
          <p:nvPr/>
        </p:nvPicPr>
        <p:blipFill>
          <a:blip r:embed="rId9"/>
          <a:stretch>
            <a:fillRect/>
          </a:stretch>
        </p:blipFill>
        <p:spPr>
          <a:xfrm>
            <a:off x="9731220" y="4556647"/>
            <a:ext cx="561980" cy="518205"/>
          </a:xfrm>
          <a:prstGeom prst="rect">
            <a:avLst/>
          </a:prstGeom>
        </p:spPr>
      </p:pic>
      <p:pic>
        <p:nvPicPr>
          <p:cNvPr id="8" name="Image 7">
            <a:extLst>
              <a:ext uri="{FF2B5EF4-FFF2-40B4-BE49-F238E27FC236}">
                <a16:creationId xmlns:a16="http://schemas.microsoft.com/office/drawing/2014/main" id="{C55C0C25-D90B-DE1E-4B5D-D9090CDC45A5}"/>
              </a:ext>
            </a:extLst>
          </p:cNvPr>
          <p:cNvPicPr>
            <a:picLocks noChangeAspect="1"/>
          </p:cNvPicPr>
          <p:nvPr/>
        </p:nvPicPr>
        <p:blipFill>
          <a:blip r:embed="rId10"/>
          <a:stretch>
            <a:fillRect/>
          </a:stretch>
        </p:blipFill>
        <p:spPr>
          <a:xfrm>
            <a:off x="7248428" y="5313205"/>
            <a:ext cx="652329" cy="499915"/>
          </a:xfrm>
          <a:prstGeom prst="rect">
            <a:avLst/>
          </a:prstGeom>
        </p:spPr>
      </p:pic>
      <p:pic>
        <p:nvPicPr>
          <p:cNvPr id="10" name="Image 9">
            <a:extLst>
              <a:ext uri="{FF2B5EF4-FFF2-40B4-BE49-F238E27FC236}">
                <a16:creationId xmlns:a16="http://schemas.microsoft.com/office/drawing/2014/main" id="{AA848B47-06F3-73AE-0600-6A0D1E8454F8}"/>
              </a:ext>
            </a:extLst>
          </p:cNvPr>
          <p:cNvPicPr>
            <a:picLocks noChangeAspect="1"/>
          </p:cNvPicPr>
          <p:nvPr/>
        </p:nvPicPr>
        <p:blipFill>
          <a:blip r:embed="rId11"/>
          <a:stretch>
            <a:fillRect/>
          </a:stretch>
        </p:blipFill>
        <p:spPr>
          <a:xfrm>
            <a:off x="7303824" y="4547581"/>
            <a:ext cx="541538" cy="499915"/>
          </a:xfrm>
          <a:prstGeom prst="rect">
            <a:avLst/>
          </a:prstGeom>
        </p:spPr>
      </p:pic>
      <p:pic>
        <p:nvPicPr>
          <p:cNvPr id="11" name="Image 10">
            <a:extLst>
              <a:ext uri="{FF2B5EF4-FFF2-40B4-BE49-F238E27FC236}">
                <a16:creationId xmlns:a16="http://schemas.microsoft.com/office/drawing/2014/main" id="{E54F01D9-B072-9451-E6A4-D7727298B2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3352" y="2018139"/>
            <a:ext cx="1936505" cy="969458"/>
          </a:xfrm>
          <a:prstGeom prst="rect">
            <a:avLst/>
          </a:prstGeom>
        </p:spPr>
      </p:pic>
    </p:spTree>
    <p:extLst>
      <p:ext uri="{BB962C8B-B14F-4D97-AF65-F5344CB8AC3E}">
        <p14:creationId xmlns:p14="http://schemas.microsoft.com/office/powerpoint/2010/main" val="175563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53057-17D4-A37A-C2A7-310F050CC89A}"/>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D1C5AC07-8806-7F17-6D99-93A38C9B58F6}"/>
              </a:ext>
            </a:extLst>
          </p:cNvPr>
          <p:cNvSpPr/>
          <p:nvPr/>
        </p:nvSpPr>
        <p:spPr>
          <a:xfrm>
            <a:off x="1851381" y="0"/>
            <a:ext cx="8629175" cy="1412665"/>
          </a:xfrm>
          <a:prstGeom prst="rect">
            <a:avLst/>
          </a:prstGeom>
          <a:solidFill>
            <a:schemeClr val="accent6">
              <a:lumMod val="20000"/>
              <a:lumOff val="80000"/>
            </a:scheme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Arial"/>
              <a:cs typeface="+mn-cs"/>
            </a:endParaRPr>
          </a:p>
        </p:txBody>
      </p:sp>
      <p:pic>
        <p:nvPicPr>
          <p:cNvPr id="1028" name="Picture 4" descr="Annaba">
            <a:extLst>
              <a:ext uri="{FF2B5EF4-FFF2-40B4-BE49-F238E27FC236}">
                <a16:creationId xmlns:a16="http://schemas.microsoft.com/office/drawing/2014/main" id="{89FB4943-6A3F-F1AC-08F1-E893ACAB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121031" cy="685429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86BEC76-3529-6A87-0444-CFFB2013353D}"/>
              </a:ext>
            </a:extLst>
          </p:cNvPr>
          <p:cNvSpPr/>
          <p:nvPr/>
        </p:nvSpPr>
        <p:spPr>
          <a:xfrm>
            <a:off x="2121030" y="0"/>
            <a:ext cx="8149883" cy="116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5" name="Image 4">
            <a:extLst>
              <a:ext uri="{FF2B5EF4-FFF2-40B4-BE49-F238E27FC236}">
                <a16:creationId xmlns:a16="http://schemas.microsoft.com/office/drawing/2014/main" id="{A1908C59-2A85-F9FE-ACCD-E70401A53CFE}"/>
              </a:ext>
            </a:extLst>
          </p:cNvPr>
          <p:cNvPicPr>
            <a:picLocks noChangeAspect="1"/>
          </p:cNvPicPr>
          <p:nvPr/>
        </p:nvPicPr>
        <p:blipFill>
          <a:blip r:embed="rId4"/>
          <a:stretch>
            <a:fillRect/>
          </a:stretch>
        </p:blipFill>
        <p:spPr>
          <a:xfrm>
            <a:off x="10480556" y="5725"/>
            <a:ext cx="1696535" cy="6858000"/>
          </a:xfrm>
          <a:prstGeom prst="rect">
            <a:avLst/>
          </a:prstGeom>
        </p:spPr>
      </p:pic>
      <p:sp>
        <p:nvSpPr>
          <p:cNvPr id="7" name="Text Box 29">
            <a:extLst>
              <a:ext uri="{FF2B5EF4-FFF2-40B4-BE49-F238E27FC236}">
                <a16:creationId xmlns:a16="http://schemas.microsoft.com/office/drawing/2014/main" id="{5948F19A-C733-B71D-4221-4215896032A2}"/>
              </a:ext>
            </a:extLst>
          </p:cNvPr>
          <p:cNvSpPr txBox="1">
            <a:spLocks noChangeArrowheads="1"/>
          </p:cNvSpPr>
          <p:nvPr/>
        </p:nvSpPr>
        <p:spPr bwMode="auto">
          <a:xfrm>
            <a:off x="7401272" y="4130216"/>
            <a:ext cx="1271906" cy="1061791"/>
          </a:xfrm>
          <a:prstGeom prst="rect">
            <a:avLst/>
          </a:prstGeom>
          <a:noFill/>
          <a:ln w="28575">
            <a:solidFill>
              <a:srgbClr val="00B050"/>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ar-SA" altLang="" sz="1000" b="1" i="0" u="none" strike="noStrike" kern="0" cap="none" spc="0" normalizeH="0" baseline="0" noProof="0" dirty="0">
                <a:ln>
                  <a:noFill/>
                </a:ln>
                <a:solidFill>
                  <a:srgbClr val="07A398">
                    <a:lumMod val="75000"/>
                  </a:srgbClr>
                </a:solidFill>
                <a:effectLst/>
                <a:uLnTx/>
                <a:uFillTx/>
                <a:latin typeface="Arial Black" panose="020B0A04020102020204" pitchFamily="34" charset="0"/>
              </a:rPr>
              <a:t>معلومات</a:t>
            </a:r>
            <a:r>
              <a:rPr kumimoji="0" lang="fr-FR" altLang="" sz="1400" b="1" i="0" u="none" strike="noStrike" kern="0" cap="none" spc="0" normalizeH="0" baseline="0" noProof="0" dirty="0">
                <a:ln>
                  <a:noFill/>
                </a:ln>
                <a:solidFill>
                  <a:srgbClr val="07A398">
                    <a:lumMod val="75000"/>
                  </a:srgbClr>
                </a:solidFill>
                <a:effectLst/>
                <a:uLnTx/>
                <a:uFillTx/>
                <a:latin typeface="Arial Black" panose="020B0A04020102020204" pitchFamily="34" charset="0"/>
              </a:rPr>
              <a:t> </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ar-SA" altLang="" sz="1000" b="1" i="0" u="none" strike="noStrike" kern="0" cap="none" spc="0" normalizeH="0" baseline="0" noProof="0" dirty="0">
                <a:ln>
                  <a:noFill/>
                </a:ln>
                <a:effectLst/>
                <a:uLnTx/>
                <a:uFillTx/>
                <a:latin typeface="Arial Black" panose="020B0A04020102020204" pitchFamily="34" charset="0"/>
              </a:rPr>
              <a:t>سيتم نشر أفضل الأوراق البحثية المقدمة في المؤتمر في المجلات المصنفة في </a:t>
            </a:r>
            <a:r>
              <a:rPr kumimoji="0" lang="ar-SA" altLang="" sz="1000" b="1" i="0" u="none" strike="noStrike" kern="0" cap="none" spc="0" normalizeH="0" baseline="0" noProof="0" dirty="0" err="1">
                <a:ln>
                  <a:noFill/>
                </a:ln>
                <a:effectLst/>
                <a:uLnTx/>
                <a:uFillTx/>
                <a:latin typeface="Arial Black" panose="020B0A04020102020204" pitchFamily="34" charset="0"/>
              </a:rPr>
              <a:t>سكوبس</a:t>
            </a:r>
            <a:r>
              <a:rPr kumimoji="0" lang="ar-SA" altLang="" sz="1400" b="1" i="0" u="none" strike="noStrike" kern="0" cap="none" spc="0" normalizeH="0" baseline="0" noProof="0" dirty="0">
                <a:ln>
                  <a:noFill/>
                </a:ln>
                <a:solidFill>
                  <a:srgbClr val="07A398">
                    <a:lumMod val="75000"/>
                  </a:srgbClr>
                </a:solidFill>
                <a:effectLst/>
                <a:uLnTx/>
                <a:uFillTx/>
                <a:latin typeface="Arial Black" panose="020B0A04020102020204" pitchFamily="34" charset="0"/>
              </a:rPr>
              <a:t>.</a:t>
            </a:r>
            <a:endParaRPr kumimoji="0" lang="fr-FR" altLang="" sz="1400" b="1" i="0" u="none" strike="noStrike" kern="0" cap="none" spc="0" normalizeH="0" baseline="0" noProof="0" dirty="0">
              <a:ln>
                <a:noFill/>
              </a:ln>
              <a:solidFill>
                <a:sysClr val="windowText" lastClr="000000"/>
              </a:solidFill>
              <a:effectLst/>
              <a:uLnTx/>
              <a:uFillTx/>
              <a:latin typeface="Arial Black" panose="020B0A04020102020204" pitchFamily="34" charset="0"/>
            </a:endParaRPr>
          </a:p>
        </p:txBody>
      </p:sp>
      <p:sp>
        <p:nvSpPr>
          <p:cNvPr id="9" name="Text Box 30">
            <a:extLst>
              <a:ext uri="{FF2B5EF4-FFF2-40B4-BE49-F238E27FC236}">
                <a16:creationId xmlns:a16="http://schemas.microsoft.com/office/drawing/2014/main" id="{9D0E3896-2DE1-6940-00D8-571E2199435A}"/>
              </a:ext>
            </a:extLst>
          </p:cNvPr>
          <p:cNvSpPr txBox="1">
            <a:spLocks noChangeArrowheads="1"/>
          </p:cNvSpPr>
          <p:nvPr/>
        </p:nvSpPr>
        <p:spPr bwMode="auto">
          <a:xfrm>
            <a:off x="7388924" y="1771513"/>
            <a:ext cx="1278487" cy="2208258"/>
          </a:xfrm>
          <a:prstGeom prst="rect">
            <a:avLst/>
          </a:prstGeom>
          <a:noFill/>
          <a:ln w="28575">
            <a:solidFill>
              <a:schemeClr val="accent6"/>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lvl="0" algn="ctr" rtl="1">
              <a:lnSpc>
                <a:spcPts val="1500"/>
              </a:lnSpc>
              <a:defRPr/>
            </a:pPr>
            <a:r>
              <a:rPr lang="ar-DZ" altLang="en-US" sz="1200" b="1" kern="0" dirty="0">
                <a:solidFill>
                  <a:srgbClr val="07A398">
                    <a:lumMod val="75000"/>
                  </a:srgbClr>
                </a:solidFill>
                <a:latin typeface="Arabic Typesetting" pitchFamily="66" charset="-78"/>
                <a:cs typeface="Arabic Typesetting" pitchFamily="66" charset="-78"/>
              </a:rPr>
              <a:t>تعليمات تقديم الملخصات</a:t>
            </a:r>
          </a:p>
          <a:p>
            <a:pPr lvl="0" algn="ctr" rtl="1">
              <a:lnSpc>
                <a:spcPts val="1500"/>
              </a:lnSpc>
              <a:defRPr/>
            </a:pPr>
            <a:r>
              <a:rPr lang="ar-DZ" altLang="en-US" sz="1200" b="1" kern="0" dirty="0">
                <a:latin typeface="Arabic Typesetting" pitchFamily="66" charset="-78"/>
                <a:cs typeface="Arabic Typesetting" pitchFamily="66" charset="-78"/>
              </a:rPr>
              <a:t>العنوان (</a:t>
            </a:r>
            <a:r>
              <a:rPr lang="fr-FR" altLang="en-US" sz="1200" b="1" kern="0" dirty="0">
                <a:latin typeface="Arabic Typesetting" pitchFamily="66" charset="-78"/>
                <a:cs typeface="Arabic Typesetting" pitchFamily="66" charset="-78"/>
              </a:rPr>
              <a:t>Times 14، </a:t>
            </a:r>
            <a:r>
              <a:rPr lang="ar-DZ" altLang="en-US" sz="1200" b="1" kern="0" dirty="0">
                <a:latin typeface="Arabic Typesetting" pitchFamily="66" charset="-78"/>
                <a:cs typeface="Arabic Typesetting" pitchFamily="66" charset="-78"/>
              </a:rPr>
              <a:t>غامق، أحرف صغيرة)</a:t>
            </a:r>
          </a:p>
          <a:p>
            <a:pPr lvl="0" algn="ctr" rtl="1">
              <a:lnSpc>
                <a:spcPts val="1500"/>
              </a:lnSpc>
              <a:defRPr/>
            </a:pPr>
            <a:r>
              <a:rPr lang="ar-DZ" altLang="en-US" sz="1200" b="1" kern="0" dirty="0">
                <a:latin typeface="Arabic Typesetting" pitchFamily="66" charset="-78"/>
                <a:cs typeface="Arabic Typesetting" pitchFamily="66" charset="-78"/>
              </a:rPr>
              <a:t>الاسم الأول واللقب¹، الاسم الأول واللقب² (حجم 12)</a:t>
            </a:r>
          </a:p>
          <a:p>
            <a:pPr lvl="0" algn="ctr" rtl="1">
              <a:lnSpc>
                <a:spcPts val="1500"/>
              </a:lnSpc>
              <a:defRPr/>
            </a:pPr>
            <a:r>
              <a:rPr lang="ar-DZ" altLang="en-US" sz="1200" b="1" kern="0" dirty="0">
                <a:latin typeface="Arabic Typesetting" pitchFamily="66" charset="-78"/>
                <a:cs typeface="Arabic Typesetting" pitchFamily="66" charset="-78"/>
              </a:rPr>
              <a:t>¹،²: المؤسسة والبريد الإلكتروني (حجم 11)</a:t>
            </a:r>
          </a:p>
          <a:p>
            <a:pPr lvl="0" algn="ctr" rtl="1">
              <a:lnSpc>
                <a:spcPts val="1500"/>
              </a:lnSpc>
              <a:defRPr/>
            </a:pPr>
            <a:r>
              <a:rPr lang="ar-DZ" altLang="en-US" sz="1200" b="1" kern="0" dirty="0">
                <a:latin typeface="Arabic Typesetting" pitchFamily="66" charset="-78"/>
                <a:cs typeface="Arabic Typesetting" pitchFamily="66" charset="-78"/>
              </a:rPr>
              <a:t>يُكتب الملخص بخط </a:t>
            </a:r>
            <a:r>
              <a:rPr lang="fr-FR" altLang="en-US" sz="1200" b="1" kern="0" dirty="0">
                <a:latin typeface="Arabic Typesetting" pitchFamily="66" charset="-78"/>
                <a:cs typeface="Arabic Typesetting" pitchFamily="66" charset="-78"/>
              </a:rPr>
              <a:t>Times New Roman </a:t>
            </a:r>
            <a:r>
              <a:rPr lang="ar-DZ" altLang="en-US" sz="1200" b="1" kern="0" dirty="0">
                <a:latin typeface="Arabic Typesetting" pitchFamily="66" charset="-78"/>
                <a:cs typeface="Arabic Typesetting" pitchFamily="66" charset="-78"/>
              </a:rPr>
              <a:t>حجم 12 وبمسافة 1.5 بين السطور.</a:t>
            </a:r>
          </a:p>
          <a:p>
            <a:pPr lvl="0" algn="ctr" rtl="1">
              <a:lnSpc>
                <a:spcPts val="1500"/>
              </a:lnSpc>
              <a:defRPr/>
            </a:pPr>
            <a:r>
              <a:rPr lang="ar-DZ" altLang="en-US" sz="1200" b="1" kern="0" dirty="0">
                <a:latin typeface="Arabic Typesetting" pitchFamily="66" charset="-78"/>
                <a:cs typeface="Arabic Typesetting" pitchFamily="66" charset="-78"/>
              </a:rPr>
              <a:t>ألا يتجاوز الملخص 250 كلمة</a:t>
            </a:r>
            <a:endParaRPr kumimoji="0" lang="fr-FR" altLang="" sz="1200" b="0" i="0" u="none" strike="noStrike" kern="0" cap="none" spc="0" normalizeH="0" baseline="0" noProof="0" dirty="0">
              <a:ln>
                <a:noFill/>
              </a:ln>
              <a:solidFill>
                <a:sysClr val="windowText" lastClr="000000"/>
              </a:solidFill>
              <a:effectLst/>
              <a:uLnTx/>
              <a:uFillTx/>
              <a:latin typeface="Arial Black" panose="020B0A04020102020204" pitchFamily="34" charset="0"/>
            </a:endParaRPr>
          </a:p>
        </p:txBody>
      </p:sp>
      <p:sp>
        <p:nvSpPr>
          <p:cNvPr id="25" name="Text Box 26">
            <a:extLst>
              <a:ext uri="{FF2B5EF4-FFF2-40B4-BE49-F238E27FC236}">
                <a16:creationId xmlns:a16="http://schemas.microsoft.com/office/drawing/2014/main" id="{A6AD2518-2EC1-367E-8725-EAF943E0D1EA}"/>
              </a:ext>
            </a:extLst>
          </p:cNvPr>
          <p:cNvSpPr txBox="1">
            <a:spLocks noChangeArrowheads="1"/>
          </p:cNvSpPr>
          <p:nvPr/>
        </p:nvSpPr>
        <p:spPr bwMode="auto">
          <a:xfrm>
            <a:off x="4855138" y="6516855"/>
            <a:ext cx="2467103" cy="276961"/>
          </a:xfrm>
          <a:prstGeom prst="rect">
            <a:avLst/>
          </a:prstGeom>
          <a:noFill/>
          <a:ln w="28575">
            <a:solidFill>
              <a:schemeClr val="accent6"/>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lvl="0" algn="ctr" rtl="1">
              <a:spcBef>
                <a:spcPct val="50000"/>
              </a:spcBef>
              <a:defRPr/>
            </a:pPr>
            <a:r>
              <a:rPr lang="ar-DZ" altLang="en-US" sz="1200" b="1" kern="0" dirty="0">
                <a:solidFill>
                  <a:srgbClr val="07A398">
                    <a:lumMod val="75000"/>
                  </a:srgbClr>
                </a:solidFill>
                <a:latin typeface="Arabic Typesetting" pitchFamily="66" charset="-78"/>
                <a:cs typeface="Arabic Typesetting" pitchFamily="66" charset="-78"/>
              </a:rPr>
              <a:t> لغة العرض: </a:t>
            </a:r>
            <a:r>
              <a:rPr lang="ar-DZ" altLang="en-US" sz="1200" b="1" kern="0" dirty="0">
                <a:latin typeface="Arabic Typesetting" pitchFamily="66" charset="-78"/>
                <a:cs typeface="Arabic Typesetting" pitchFamily="66" charset="-78"/>
              </a:rPr>
              <a:t>الفرنسية، العربية، أو الإنجليزية</a:t>
            </a:r>
            <a:endParaRPr lang="fr-FR" altLang="en-US" sz="1200" b="1" kern="0" dirty="0">
              <a:latin typeface="Arabic Typesetting" pitchFamily="66" charset="-78"/>
              <a:cs typeface="Arabic Typesetting" pitchFamily="66" charset="-78"/>
            </a:endParaRPr>
          </a:p>
        </p:txBody>
      </p:sp>
      <p:graphicFrame>
        <p:nvGraphicFramePr>
          <p:cNvPr id="31" name="Tableau 30">
            <a:extLst>
              <a:ext uri="{FF2B5EF4-FFF2-40B4-BE49-F238E27FC236}">
                <a16:creationId xmlns:a16="http://schemas.microsoft.com/office/drawing/2014/main" id="{DF8A8B54-8F42-41D6-5C18-B9CB101CC42A}"/>
              </a:ext>
            </a:extLst>
          </p:cNvPr>
          <p:cNvGraphicFramePr>
            <a:graphicFrameLocks noGrp="1"/>
          </p:cNvGraphicFramePr>
          <p:nvPr/>
        </p:nvGraphicFramePr>
        <p:xfrm>
          <a:off x="8722289" y="1752198"/>
          <a:ext cx="1654479" cy="3030907"/>
        </p:xfrm>
        <a:graphic>
          <a:graphicData uri="http://schemas.openxmlformats.org/drawingml/2006/table">
            <a:tbl>
              <a:tblPr firstRow="1" firstCol="1" bandRow="1"/>
              <a:tblGrid>
                <a:gridCol w="1654479">
                  <a:extLst>
                    <a:ext uri="{9D8B030D-6E8A-4147-A177-3AD203B41FA5}">
                      <a16:colId xmlns:a16="http://schemas.microsoft.com/office/drawing/2014/main" val="20000"/>
                    </a:ext>
                  </a:extLst>
                </a:gridCol>
              </a:tblGrid>
              <a:tr h="313533">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Terfaya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Slimani R.</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Atailia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R.</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Bouaricha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H.</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Issaad</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G.</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Djekoun</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Derradji</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151675">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Amamra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R.</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Zouainia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S.</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Trea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W.</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Chernine</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S.</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Zerari</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L.</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Zouaghi F.</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itchFamily="34" charset="0"/>
                        <a:buNone/>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anose="020B0604020202020204" pitchFamily="34" charset="0"/>
                        <a:buNone/>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15000"/>
                        </a:lnSpc>
                        <a:spcAft>
                          <a:spcPts val="0"/>
                        </a:spcAft>
                        <a:buFont typeface="Arial" pitchFamily="34" charset="0"/>
                        <a:buChar char="•"/>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15000"/>
                        </a:lnSpc>
                        <a:spcAft>
                          <a:spcPts val="0"/>
                        </a:spcAft>
                        <a:buFont typeface="Arial" pitchFamily="34" charset="0"/>
                        <a:buChar char="•"/>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itchFamily="34" charset="0"/>
                        <a:buNone/>
                      </a:pPr>
                      <a:endParaRPr lang="fr-FR" sz="800" b="1" baseline="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bl>
          </a:graphicData>
        </a:graphic>
      </p:graphicFrame>
      <p:sp>
        <p:nvSpPr>
          <p:cNvPr id="34" name="ZoneTexte 33">
            <a:extLst>
              <a:ext uri="{FF2B5EF4-FFF2-40B4-BE49-F238E27FC236}">
                <a16:creationId xmlns:a16="http://schemas.microsoft.com/office/drawing/2014/main" id="{69CA887E-1921-0560-9A58-DD6B08620E49}"/>
              </a:ext>
            </a:extLst>
          </p:cNvPr>
          <p:cNvSpPr txBox="1"/>
          <p:nvPr/>
        </p:nvSpPr>
        <p:spPr>
          <a:xfrm>
            <a:off x="8739922" y="4707832"/>
            <a:ext cx="1654479" cy="2098780"/>
          </a:xfrm>
          <a:prstGeom prst="rect">
            <a:avLst/>
          </a:prstGeom>
          <a:solidFill>
            <a:schemeClr val="bg1">
              <a:lumMod val="95000"/>
            </a:schemeClr>
          </a:solidFill>
        </p:spPr>
        <p:txBody>
          <a:bodyPr wrap="square" rtlCol="0">
            <a:spAutoFit/>
          </a:bodyPr>
          <a:lstStyle/>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Kerkoub</a:t>
            </a:r>
            <a:r>
              <a:rPr lang="fr-FR" sz="800" b="1" dirty="0">
                <a:latin typeface="Verdana" panose="020B0604030504040204" pitchFamily="34" charset="0"/>
                <a:ea typeface="Verdana" panose="020B0604030504040204" pitchFamily="34" charset="0"/>
                <a:cs typeface="Arial" panose="020B0604020202020204" pitchFamily="34" charset="0"/>
              </a:rPr>
              <a:t> N.</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Yaiche</a:t>
            </a:r>
            <a:r>
              <a:rPr lang="fr-FR" sz="800" b="1" dirty="0">
                <a:latin typeface="Verdana" panose="020B0604030504040204" pitchFamily="34" charset="0"/>
                <a:ea typeface="Verdana" panose="020B0604030504040204" pitchFamily="34" charset="0"/>
                <a:cs typeface="Arial" panose="020B0604020202020204" pitchFamily="34" charset="0"/>
              </a:rPr>
              <a:t> F.</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Cheraitia</a:t>
            </a:r>
            <a:r>
              <a:rPr lang="fr-FR" sz="800" b="1" dirty="0">
                <a:latin typeface="Verdana" panose="020B0604030504040204" pitchFamily="34" charset="0"/>
                <a:ea typeface="Verdana" panose="020B0604030504040204" pitchFamily="34" charset="0"/>
                <a:cs typeface="Arial" panose="020B0604020202020204" pitchFamily="34" charset="0"/>
              </a:rPr>
              <a:t> S.</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Laib</a:t>
            </a:r>
            <a:r>
              <a:rPr lang="fr-FR" sz="800" b="1" dirty="0">
                <a:latin typeface="Verdana" panose="020B0604030504040204" pitchFamily="34" charset="0"/>
                <a:ea typeface="Verdana" panose="020B0604030504040204" pitchFamily="34" charset="0"/>
                <a:cs typeface="Arial" panose="020B0604020202020204" pitchFamily="34" charset="0"/>
              </a:rPr>
              <a:t> B.</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Khen</a:t>
            </a:r>
            <a:r>
              <a:rPr lang="fr-FR" sz="800" b="1" dirty="0">
                <a:latin typeface="Verdana" panose="020B0604030504040204" pitchFamily="34" charset="0"/>
                <a:ea typeface="Verdana" panose="020B0604030504040204" pitchFamily="34" charset="0"/>
                <a:cs typeface="Arial" panose="020B0604020202020204" pitchFamily="34" charset="0"/>
              </a:rPr>
              <a:t> L.</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Tladjeni</a:t>
            </a:r>
            <a:r>
              <a:rPr lang="fr-FR" sz="800" b="1" dirty="0">
                <a:latin typeface="Verdana" panose="020B0604030504040204" pitchFamily="34" charset="0"/>
                <a:ea typeface="Verdana" panose="020B0604030504040204" pitchFamily="34" charset="0"/>
                <a:cs typeface="Arial" panose="020B0604020202020204" pitchFamily="34" charset="0"/>
              </a:rPr>
              <a:t> N.</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Benalima</a:t>
            </a:r>
            <a:r>
              <a:rPr lang="fr-FR" sz="800" b="1" dirty="0">
                <a:latin typeface="Verdana" panose="020B0604030504040204" pitchFamily="34" charset="0"/>
                <a:ea typeface="Verdana" panose="020B0604030504040204" pitchFamily="34" charset="0"/>
                <a:cs typeface="Arial" panose="020B0604020202020204" pitchFamily="34" charset="0"/>
              </a:rPr>
              <a:t> H.</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Hafsi</a:t>
            </a:r>
            <a:r>
              <a:rPr lang="fr-FR" sz="800" b="1" dirty="0">
                <a:latin typeface="Verdana" panose="020B0604030504040204" pitchFamily="34" charset="0"/>
                <a:ea typeface="Verdana" panose="020B0604030504040204" pitchFamily="34" charset="0"/>
                <a:cs typeface="Arial" panose="020B0604020202020204" pitchFamily="34" charset="0"/>
              </a:rPr>
              <a:t> J.</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Boughoula</a:t>
            </a:r>
            <a:r>
              <a:rPr lang="fr-FR" sz="800" b="1" dirty="0">
                <a:latin typeface="Verdana" panose="020B0604030504040204" pitchFamily="34" charset="0"/>
                <a:ea typeface="Verdana" panose="020B0604030504040204" pitchFamily="34" charset="0"/>
                <a:cs typeface="Arial" panose="020B0604020202020204" pitchFamily="34" charset="0"/>
              </a:rPr>
              <a:t> R.</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Benamara</a:t>
            </a:r>
            <a:r>
              <a:rPr lang="fr-FR" sz="800" b="1" dirty="0">
                <a:latin typeface="Verdana" panose="020B0604030504040204" pitchFamily="34" charset="0"/>
                <a:ea typeface="Verdana" panose="020B0604030504040204" pitchFamily="34" charset="0"/>
                <a:cs typeface="Arial" panose="020B0604020202020204" pitchFamily="34" charset="0"/>
              </a:rPr>
              <a:t> S.</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Benabdelkrim</a:t>
            </a:r>
            <a:r>
              <a:rPr lang="fr-FR" sz="800" b="1" dirty="0">
                <a:latin typeface="Verdana" panose="020B0604030504040204" pitchFamily="34" charset="0"/>
                <a:ea typeface="Verdana" panose="020B0604030504040204" pitchFamily="34" charset="0"/>
                <a:cs typeface="Arial" panose="020B0604020202020204" pitchFamily="34" charset="0"/>
              </a:rPr>
              <a:t> S.</a:t>
            </a:r>
            <a:endParaRPr lang="fr-DZ" sz="800" b="1" dirty="0">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8" name="Tableau 7">
            <a:extLst>
              <a:ext uri="{FF2B5EF4-FFF2-40B4-BE49-F238E27FC236}">
                <a16:creationId xmlns:a16="http://schemas.microsoft.com/office/drawing/2014/main" id="{7BF1D3C6-5E6B-6BF1-F02E-C39B8EF64528}"/>
              </a:ext>
            </a:extLst>
          </p:cNvPr>
          <p:cNvGraphicFramePr>
            <a:graphicFrameLocks noGrp="1"/>
          </p:cNvGraphicFramePr>
          <p:nvPr>
            <p:extLst>
              <p:ext uri="{D42A27DB-BD31-4B8C-83A1-F6EECF244321}">
                <p14:modId xmlns:p14="http://schemas.microsoft.com/office/powerpoint/2010/main" val="252676069"/>
              </p:ext>
            </p:extLst>
          </p:nvPr>
        </p:nvGraphicFramePr>
        <p:xfrm>
          <a:off x="2303284" y="1780162"/>
          <a:ext cx="2501296" cy="5026451"/>
        </p:xfrm>
        <a:graphic>
          <a:graphicData uri="http://schemas.openxmlformats.org/drawingml/2006/table">
            <a:tbl>
              <a:tblPr firstRow="1" bandRow="1">
                <a:tableStyleId>{68D230F3-CF80-4859-8CE7-A43EE81993B5}</a:tableStyleId>
              </a:tblPr>
              <a:tblGrid>
                <a:gridCol w="1425387">
                  <a:extLst>
                    <a:ext uri="{9D8B030D-6E8A-4147-A177-3AD203B41FA5}">
                      <a16:colId xmlns:a16="http://schemas.microsoft.com/office/drawing/2014/main" val="2030362764"/>
                    </a:ext>
                  </a:extLst>
                </a:gridCol>
                <a:gridCol w="1075909">
                  <a:extLst>
                    <a:ext uri="{9D8B030D-6E8A-4147-A177-3AD203B41FA5}">
                      <a16:colId xmlns:a16="http://schemas.microsoft.com/office/drawing/2014/main" val="138893794"/>
                    </a:ext>
                  </a:extLst>
                </a:gridCol>
              </a:tblGrid>
              <a:tr h="227679">
                <a:tc>
                  <a:txBody>
                    <a:bodyPr/>
                    <a:lstStyle/>
                    <a:p>
                      <a:pPr algn="l">
                        <a:lnSpc>
                          <a:spcPct val="100000"/>
                        </a:lnSpc>
                      </a:pPr>
                      <a:r>
                        <a:rPr lang="fr-FR" sz="7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Pr. </a:t>
                      </a:r>
                      <a:r>
                        <a:rPr lang="fr-FR" sz="700" b="1" dirty="0" err="1">
                          <a:solidFill>
                            <a:schemeClr val="tx1"/>
                          </a:solidFill>
                          <a:latin typeface="Verdana" panose="020B0604030504040204" pitchFamily="34" charset="0"/>
                          <a:ea typeface="Verdana" panose="020B0604030504040204" pitchFamily="34" charset="0"/>
                          <a:cs typeface="Times New Roman" panose="02020603050405020304" pitchFamily="18" charset="0"/>
                        </a:rPr>
                        <a:t>Berrebbah</a:t>
                      </a:r>
                      <a:r>
                        <a:rPr lang="fr-FR" sz="7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  H.</a:t>
                      </a:r>
                      <a:endParaRPr lang="fr-DZ" sz="7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605801411"/>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Sbartai</a:t>
                      </a:r>
                      <a:r>
                        <a:rPr lang="fr-FR" sz="700" b="1" dirty="0">
                          <a:latin typeface="Verdana" panose="020B0604030504040204" pitchFamily="34" charset="0"/>
                          <a:ea typeface="Verdana" panose="020B0604030504040204" pitchFamily="34" charset="0"/>
                          <a:cs typeface="Times New Roman" panose="02020603050405020304" pitchFamily="18" charset="0"/>
                        </a:rPr>
                        <a:t> H.</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30154744"/>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Djebar M.R.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(CRE)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27220950"/>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Ouali K.</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91622088"/>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Boudjlida</a:t>
                      </a:r>
                      <a:r>
                        <a:rPr lang="fr-FR" sz="700" b="1" dirty="0">
                          <a:latin typeface="Verdana" panose="020B0604030504040204" pitchFamily="34" charset="0"/>
                          <a:ea typeface="Verdana" panose="020B0604030504040204" pitchFamily="34" charset="0"/>
                          <a:cs typeface="Times New Roman" panose="02020603050405020304" pitchFamily="18" charset="0"/>
                        </a:rPr>
                        <a:t>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258766139"/>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Djebar A.B.</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306908069"/>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Berredjem</a:t>
                      </a:r>
                      <a:r>
                        <a:rPr lang="fr-FR" sz="700" b="1" dirty="0">
                          <a:latin typeface="Verdana" panose="020B0604030504040204" pitchFamily="34" charset="0"/>
                          <a:ea typeface="Verdana" panose="020B0604030504040204" pitchFamily="34" charset="0"/>
                          <a:cs typeface="Times New Roman" panose="02020603050405020304" pitchFamily="18" charset="0"/>
                        </a:rPr>
                        <a:t>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369038479"/>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Sbartai</a:t>
                      </a:r>
                      <a:r>
                        <a:rPr lang="fr-FR" sz="700" b="1" dirty="0">
                          <a:latin typeface="Verdana" panose="020B0604030504040204" pitchFamily="34" charset="0"/>
                          <a:ea typeface="Verdana" panose="020B0604030504040204" pitchFamily="34" charset="0"/>
                          <a:cs typeface="Times New Roman" panose="02020603050405020304" pitchFamily="18" charset="0"/>
                        </a:rPr>
                        <a:t> I.</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414524700"/>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Bensoltane</a:t>
                      </a:r>
                      <a:r>
                        <a:rPr lang="fr-FR" sz="700" b="1" dirty="0">
                          <a:latin typeface="Verdana" panose="020B0604030504040204" pitchFamily="34" charset="0"/>
                          <a:ea typeface="Verdana" panose="020B0604030504040204" pitchFamily="34" charset="0"/>
                          <a:cs typeface="Times New Roman" panose="02020603050405020304" pitchFamily="18" charset="0"/>
                        </a:rPr>
                        <a:t> S.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960014301"/>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Djaafer</a:t>
                      </a:r>
                      <a:r>
                        <a:rPr lang="fr-FR" sz="700" b="1" dirty="0">
                          <a:latin typeface="Verdana" panose="020B0604030504040204" pitchFamily="34" charset="0"/>
                          <a:ea typeface="Verdana" panose="020B0604030504040204" pitchFamily="34" charset="0"/>
                          <a:cs typeface="Times New Roman" panose="02020603050405020304" pitchFamily="18" charset="0"/>
                        </a:rPr>
                        <a:t> R.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96727339"/>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Dr. </a:t>
                      </a:r>
                      <a:r>
                        <a:rPr lang="fr-FR" sz="700" b="1" dirty="0" err="1">
                          <a:latin typeface="Verdana" panose="020B0604030504040204" pitchFamily="34" charset="0"/>
                          <a:ea typeface="Verdana" panose="020B0604030504040204" pitchFamily="34" charset="0"/>
                          <a:cs typeface="Times New Roman" panose="02020603050405020304" pitchFamily="18" charset="0"/>
                        </a:rPr>
                        <a:t>Kerkoub</a:t>
                      </a:r>
                      <a:r>
                        <a:rPr lang="fr-FR" sz="700" b="1" dirty="0">
                          <a:latin typeface="Verdana" panose="020B0604030504040204" pitchFamily="34" charset="0"/>
                          <a:ea typeface="Verdana" panose="020B0604030504040204" pitchFamily="34" charset="0"/>
                          <a:cs typeface="Times New Roman" panose="02020603050405020304" pitchFamily="18" charset="0"/>
                        </a:rPr>
                        <a:t> F.</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041051"/>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Djedi</a:t>
                      </a:r>
                      <a:r>
                        <a:rPr lang="fr-FR" sz="700" b="1" dirty="0">
                          <a:latin typeface="Verdana" panose="020B0604030504040204" pitchFamily="34" charset="0"/>
                          <a:ea typeface="Verdana" panose="020B0604030504040204" pitchFamily="34" charset="0"/>
                          <a:cs typeface="Times New Roman" panose="02020603050405020304" pitchFamily="18" charset="0"/>
                        </a:rPr>
                        <a:t> H.</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72384468"/>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Boumendjel</a:t>
                      </a:r>
                      <a:r>
                        <a:rPr lang="fr-FR" sz="700" b="1" dirty="0">
                          <a:latin typeface="Verdana" panose="020B0604030504040204" pitchFamily="34" charset="0"/>
                          <a:ea typeface="Verdana" panose="020B0604030504040204" pitchFamily="34" charset="0"/>
                          <a:cs typeface="Times New Roman" panose="02020603050405020304" pitchFamily="18" charset="0"/>
                        </a:rPr>
                        <a:t> A.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734490818"/>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Amrani  </a:t>
                      </a:r>
                      <a:r>
                        <a:rPr lang="fr-FR" sz="700" b="1" dirty="0" err="1">
                          <a:latin typeface="Verdana" panose="020B0604030504040204" pitchFamily="34" charset="0"/>
                          <a:ea typeface="Verdana" panose="020B0604030504040204" pitchFamily="34" charset="0"/>
                          <a:cs typeface="Times New Roman" panose="02020603050405020304" pitchFamily="18" charset="0"/>
                        </a:rPr>
                        <a:t>Kirane</a:t>
                      </a:r>
                      <a:r>
                        <a:rPr lang="fr-FR" sz="700" b="1" dirty="0">
                          <a:latin typeface="Verdana" panose="020B0604030504040204" pitchFamily="34" charset="0"/>
                          <a:ea typeface="Verdana" panose="020B0604030504040204" pitchFamily="34" charset="0"/>
                          <a:cs typeface="Times New Roman" panose="02020603050405020304" pitchFamily="18"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30192932"/>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Benbouzid</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064264152"/>
                  </a:ext>
                </a:extLst>
              </a:tr>
              <a:tr h="350275">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Ziane</a:t>
                      </a:r>
                      <a:r>
                        <a:rPr lang="fr-FR" sz="700" b="1" dirty="0">
                          <a:latin typeface="Verdana" panose="020B0604030504040204" pitchFamily="34" charset="0"/>
                          <a:ea typeface="Verdana" panose="020B0604030504040204" pitchFamily="34" charset="0"/>
                          <a:cs typeface="Times New Roman" panose="02020603050405020304" pitchFamily="18" charset="0"/>
                        </a:rPr>
                        <a:t> 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Algérie (UBMA)</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3587288040"/>
                  </a:ext>
                </a:extLst>
              </a:tr>
              <a:tr h="350275">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Trea</a:t>
                      </a:r>
                      <a:r>
                        <a:rPr lang="fr-FR" sz="700" b="1" dirty="0">
                          <a:latin typeface="Verdana" panose="020B0604030504040204" pitchFamily="34" charset="0"/>
                          <a:ea typeface="Verdana" panose="020B0604030504040204" pitchFamily="34" charset="0"/>
                          <a:cs typeface="Times New Roman" panose="02020603050405020304" pitchFamily="18" charset="0"/>
                        </a:rPr>
                        <a:t> F.</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Algérie (UBMA)</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905689632"/>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Dr. </a:t>
                      </a:r>
                      <a:r>
                        <a:rPr lang="fr-FR" sz="700" b="1" dirty="0" err="1">
                          <a:latin typeface="Verdana" panose="020B0604030504040204" pitchFamily="34" charset="0"/>
                          <a:ea typeface="Verdana" panose="020B0604030504040204" pitchFamily="34" charset="0"/>
                          <a:cs typeface="Times New Roman" panose="02020603050405020304" pitchFamily="18" charset="0"/>
                        </a:rPr>
                        <a:t>Dadouh</a:t>
                      </a:r>
                      <a:r>
                        <a:rPr lang="fr-FR" sz="700" b="1" dirty="0">
                          <a:latin typeface="Verdana" panose="020B0604030504040204" pitchFamily="34" charset="0"/>
                          <a:ea typeface="Verdana" panose="020B0604030504040204" pitchFamily="34" charset="0"/>
                          <a:cs typeface="Times New Roman" panose="02020603050405020304" pitchFamily="18" charset="0"/>
                        </a:rPr>
                        <a:t>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(Skikda)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061327128"/>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Mezejeri</a:t>
                      </a:r>
                      <a:r>
                        <a:rPr lang="fr-FR" sz="700" b="1" dirty="0">
                          <a:latin typeface="Verdana" panose="020B0604030504040204" pitchFamily="34" charset="0"/>
                          <a:ea typeface="Verdana" panose="020B0604030504040204" pitchFamily="34" charset="0"/>
                          <a:cs typeface="Times New Roman" panose="02020603050405020304" pitchFamily="18"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(Skikda)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80392667"/>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Belkhodja</a:t>
                      </a:r>
                      <a:r>
                        <a:rPr lang="fr-FR" sz="700" b="1" dirty="0">
                          <a:latin typeface="Verdana" panose="020B0604030504040204" pitchFamily="34" charset="0"/>
                          <a:ea typeface="Verdana" panose="020B0604030504040204" pitchFamily="34" charset="0"/>
                          <a:cs typeface="Times New Roman" panose="02020603050405020304" pitchFamily="18" charset="0"/>
                        </a:rPr>
                        <a:t> M.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(ORAN)</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808551793"/>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Allioua</a:t>
                      </a:r>
                      <a:r>
                        <a:rPr lang="fr-FR" sz="700" b="1" dirty="0">
                          <a:latin typeface="Verdana" panose="020B0604030504040204" pitchFamily="34" charset="0"/>
                          <a:ea typeface="Verdana" panose="020B0604030504040204" pitchFamily="34" charset="0"/>
                          <a:cs typeface="Times New Roman" panose="02020603050405020304" pitchFamily="18" charset="0"/>
                        </a:rPr>
                        <a:t> A.</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(ORAN)</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37321806"/>
                  </a:ext>
                </a:extLst>
              </a:tr>
            </a:tbl>
          </a:graphicData>
        </a:graphic>
      </p:graphicFrame>
      <p:graphicFrame>
        <p:nvGraphicFramePr>
          <p:cNvPr id="27" name="Tableau 26">
            <a:extLst>
              <a:ext uri="{FF2B5EF4-FFF2-40B4-BE49-F238E27FC236}">
                <a16:creationId xmlns:a16="http://schemas.microsoft.com/office/drawing/2014/main" id="{C7E86C14-7895-F61F-B643-0C3834523D1C}"/>
              </a:ext>
            </a:extLst>
          </p:cNvPr>
          <p:cNvGraphicFramePr>
            <a:graphicFrameLocks noGrp="1"/>
          </p:cNvGraphicFramePr>
          <p:nvPr>
            <p:extLst>
              <p:ext uri="{D42A27DB-BD31-4B8C-83A1-F6EECF244321}">
                <p14:modId xmlns:p14="http://schemas.microsoft.com/office/powerpoint/2010/main" val="658964648"/>
              </p:ext>
            </p:extLst>
          </p:nvPr>
        </p:nvGraphicFramePr>
        <p:xfrm>
          <a:off x="4879718" y="1772755"/>
          <a:ext cx="2453590" cy="4590339"/>
        </p:xfrm>
        <a:graphic>
          <a:graphicData uri="http://schemas.openxmlformats.org/drawingml/2006/table">
            <a:tbl>
              <a:tblPr firstRow="1" bandRow="1">
                <a:tableStyleId>{68D230F3-CF80-4859-8CE7-A43EE81993B5}</a:tableStyleId>
              </a:tblPr>
              <a:tblGrid>
                <a:gridCol w="1379613">
                  <a:extLst>
                    <a:ext uri="{9D8B030D-6E8A-4147-A177-3AD203B41FA5}">
                      <a16:colId xmlns:a16="http://schemas.microsoft.com/office/drawing/2014/main" val="2030362764"/>
                    </a:ext>
                  </a:extLst>
                </a:gridCol>
                <a:gridCol w="1073977">
                  <a:extLst>
                    <a:ext uri="{9D8B030D-6E8A-4147-A177-3AD203B41FA5}">
                      <a16:colId xmlns:a16="http://schemas.microsoft.com/office/drawing/2014/main" val="138893794"/>
                    </a:ext>
                  </a:extLst>
                </a:gridCol>
              </a:tblGrid>
              <a:tr h="320419">
                <a:tc>
                  <a:txBody>
                    <a:bodyPr/>
                    <a:lstStyle/>
                    <a:p>
                      <a:pPr algn="l"/>
                      <a:r>
                        <a:rPr lang="fr-FR" sz="700" b="1" dirty="0">
                          <a:solidFill>
                            <a:schemeClr val="tx1"/>
                          </a:solidFill>
                          <a:latin typeface="Verdana" panose="020B0604030504040204" pitchFamily="34" charset="0"/>
                          <a:ea typeface="Verdana" panose="020B0604030504040204" pitchFamily="34" charset="0"/>
                        </a:rPr>
                        <a:t>Pr. Khaldi F.</a:t>
                      </a:r>
                      <a:endParaRPr lang="fr-DZ" sz="7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kern="100" cap="all" dirty="0">
                          <a:solidFill>
                            <a:srgbClr val="000000"/>
                          </a:solidFill>
                          <a:effectLst/>
                          <a:latin typeface="Verdana" panose="020B0604030504040204" pitchFamily="34" charset="0"/>
                          <a:ea typeface="Verdana" panose="020B0604030504040204" pitchFamily="34" charset="0"/>
                        </a:rPr>
                        <a:t>Algérie (Souk-Ahras)</a:t>
                      </a:r>
                      <a:endParaRPr lang="fr-DZ" sz="700"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605801411"/>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Souiki</a:t>
                      </a:r>
                      <a:r>
                        <a:rPr lang="fr-FR" sz="700" b="1" dirty="0">
                          <a:latin typeface="Verdana" panose="020B0604030504040204" pitchFamily="34" charset="0"/>
                          <a:ea typeface="Verdana" panose="020B0604030504040204" pitchFamily="34" charset="0"/>
                        </a:rPr>
                        <a:t> </a:t>
                      </a:r>
                      <a:r>
                        <a:rPr lang="fr-FR" sz="700" b="1" dirty="0" err="1">
                          <a:latin typeface="Verdana" panose="020B0604030504040204" pitchFamily="34" charset="0"/>
                          <a:ea typeface="Verdana" panose="020B0604030504040204" pitchFamily="34" charset="0"/>
                        </a:rPr>
                        <a:t>soumati</a:t>
                      </a:r>
                      <a:r>
                        <a:rPr lang="fr-FR" sz="700" b="1" dirty="0">
                          <a:latin typeface="Verdana" panose="020B0604030504040204" pitchFamily="34" charset="0"/>
                          <a:ea typeface="Verdana" panose="020B0604030504040204" pitchFamily="34"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Algérie (Guelma)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30154744"/>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Grara</a:t>
                      </a:r>
                      <a:r>
                        <a:rPr lang="fr-FR" sz="700" b="1" dirty="0">
                          <a:latin typeface="Verdana" panose="020B0604030504040204" pitchFamily="34" charset="0"/>
                          <a:ea typeface="Verdana" panose="020B0604030504040204" pitchFamily="34" charset="0"/>
                        </a:rPr>
                        <a:t> 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Algérie (Guelma)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27220950"/>
                  </a:ext>
                </a:extLst>
              </a:tr>
              <a:tr h="283112">
                <a:tc>
                  <a:txBody>
                    <a:bodyPr/>
                    <a:lstStyle/>
                    <a:p>
                      <a:pPr algn="l"/>
                      <a:r>
                        <a:rPr lang="fr-FR" sz="700" b="1" dirty="0">
                          <a:latin typeface="Verdana" panose="020B0604030504040204" pitchFamily="34" charset="0"/>
                          <a:ea typeface="Verdana" panose="020B0604030504040204" pitchFamily="34" charset="0"/>
                        </a:rPr>
                        <a:t>Pr. Kati W.</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91622088"/>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Djelloul</a:t>
                      </a:r>
                      <a:r>
                        <a:rPr lang="fr-FR" sz="700" b="1" dirty="0">
                          <a:latin typeface="Verdana" panose="020B0604030504040204" pitchFamily="34" charset="0"/>
                          <a:ea typeface="Verdana" panose="020B0604030504040204" pitchFamily="34" charset="0"/>
                        </a:rPr>
                        <a:t> 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258766139"/>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Hacini</a:t>
                      </a:r>
                      <a:r>
                        <a:rPr lang="fr-FR" sz="700" b="1" dirty="0">
                          <a:latin typeface="Verdana" panose="020B0604030504040204" pitchFamily="34" charset="0"/>
                          <a:ea typeface="Verdana" panose="020B0604030504040204" pitchFamily="34" charset="0"/>
                        </a:rPr>
                        <a:t> N,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306908069"/>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Azizi</a:t>
                      </a:r>
                      <a:r>
                        <a:rPr lang="fr-FR" sz="700" b="1" dirty="0">
                          <a:latin typeface="Verdana" panose="020B0604030504040204" pitchFamily="34" charset="0"/>
                          <a:ea typeface="Verdana" panose="020B0604030504040204" pitchFamily="34" charset="0"/>
                        </a:rPr>
                        <a:t> N.N.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369038479"/>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Benhacina</a:t>
                      </a:r>
                      <a:r>
                        <a:rPr lang="fr-FR" sz="700" b="1" dirty="0">
                          <a:latin typeface="Verdana" panose="020B0604030504040204" pitchFamily="34" charset="0"/>
                          <a:ea typeface="Verdana" panose="020B0604030504040204" pitchFamily="34" charset="0"/>
                        </a:rPr>
                        <a:t> T.</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err="1">
                          <a:solidFill>
                            <a:srgbClr val="000000"/>
                          </a:solidFill>
                          <a:effectLst/>
                          <a:latin typeface="Verdana" panose="020B0604030504040204" pitchFamily="34" charset="0"/>
                          <a:ea typeface="Verdana" panose="020B0604030504040204" pitchFamily="34" charset="0"/>
                        </a:rPr>
                        <a:t>france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414524700"/>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Grauby-Heyang</a:t>
                      </a:r>
                      <a:r>
                        <a:rPr lang="fr-FR" sz="700" b="1" dirty="0">
                          <a:latin typeface="Verdana" panose="020B0604030504040204" pitchFamily="34" charset="0"/>
                          <a:ea typeface="Verdana" panose="020B0604030504040204" pitchFamily="34" charset="0"/>
                        </a:rPr>
                        <a:t> C.</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err="1">
                          <a:solidFill>
                            <a:srgbClr val="000000"/>
                          </a:solidFill>
                          <a:effectLst/>
                          <a:latin typeface="Verdana" panose="020B0604030504040204" pitchFamily="34" charset="0"/>
                          <a:ea typeface="Verdana" panose="020B0604030504040204" pitchFamily="34" charset="0"/>
                        </a:rPr>
                        <a:t>france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960014301"/>
                  </a:ext>
                </a:extLst>
              </a:tr>
              <a:tr h="283112">
                <a:tc>
                  <a:txBody>
                    <a:bodyPr/>
                    <a:lstStyle/>
                    <a:p>
                      <a:pPr algn="l"/>
                      <a:r>
                        <a:rPr lang="fr-FR" sz="700" b="1" dirty="0">
                          <a:latin typeface="Verdana" panose="020B0604030504040204" pitchFamily="34" charset="0"/>
                          <a:ea typeface="Verdana" panose="020B0604030504040204" pitchFamily="34" charset="0"/>
                        </a:rPr>
                        <a:t>Pr. Ravanel S.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France </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96727339"/>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Godderis</a:t>
                      </a:r>
                      <a:r>
                        <a:rPr lang="fr-FR" sz="700" b="1" dirty="0">
                          <a:latin typeface="Verdana" panose="020B0604030504040204" pitchFamily="34" charset="0"/>
                          <a:ea typeface="Verdana" panose="020B0604030504040204" pitchFamily="34"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Belgique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041051"/>
                  </a:ext>
                </a:extLst>
              </a:tr>
              <a:tr h="435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b="1" dirty="0">
                          <a:latin typeface="Verdana" panose="020B0604030504040204" pitchFamily="34" charset="0"/>
                          <a:ea typeface="Verdana" panose="020B0604030504040204" pitchFamily="34" charset="0"/>
                        </a:rPr>
                        <a:t>Pr. </a:t>
                      </a:r>
                      <a:r>
                        <a:rPr lang="fr-FR" sz="700" b="1" kern="100" cap="all" dirty="0" err="1">
                          <a:solidFill>
                            <a:schemeClr val="tx1"/>
                          </a:solidFill>
                          <a:effectLst/>
                          <a:latin typeface="Verdana" panose="020B0604030504040204" pitchFamily="34" charset="0"/>
                          <a:ea typeface="Verdana" panose="020B0604030504040204" pitchFamily="34" charset="0"/>
                        </a:rPr>
                        <a:t>Selcen</a:t>
                      </a:r>
                      <a:r>
                        <a:rPr lang="fr-FR" sz="700" b="1" kern="100" cap="all" dirty="0">
                          <a:solidFill>
                            <a:schemeClr val="tx1"/>
                          </a:solidFill>
                          <a:effectLst/>
                          <a:latin typeface="Verdana" panose="020B0604030504040204" pitchFamily="34" charset="0"/>
                          <a:ea typeface="Verdana" panose="020B0604030504040204" pitchFamily="34" charset="0"/>
                        </a:rPr>
                        <a:t> Celik </a:t>
                      </a:r>
                      <a:r>
                        <a:rPr lang="fr-FR" sz="700" b="1" kern="100" cap="all" dirty="0" err="1">
                          <a:solidFill>
                            <a:schemeClr val="tx1"/>
                          </a:solidFill>
                          <a:effectLst/>
                          <a:latin typeface="Verdana" panose="020B0604030504040204" pitchFamily="34" charset="0"/>
                          <a:ea typeface="Verdana" panose="020B0604030504040204" pitchFamily="34" charset="0"/>
                        </a:rPr>
                        <a:t>Uzuner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Turquie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72384468"/>
                  </a:ext>
                </a:extLst>
              </a:tr>
              <a:tr h="283112">
                <a:tc>
                  <a:txBody>
                    <a:bodyPr/>
                    <a:lstStyle/>
                    <a:p>
                      <a:pPr algn="l"/>
                      <a:r>
                        <a:rPr lang="fr-FR" sz="700" b="1" dirty="0">
                          <a:latin typeface="Verdana" panose="020B0604030504040204" pitchFamily="34" charset="0"/>
                          <a:ea typeface="Verdana" panose="020B0604030504040204" pitchFamily="34" charset="0"/>
                        </a:rPr>
                        <a:t>Pr. Banni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Tunisie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734490818"/>
                  </a:ext>
                </a:extLst>
              </a:tr>
              <a:tr h="283112">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Noomene</a:t>
                      </a:r>
                      <a:r>
                        <a:rPr lang="fr-FR" sz="700" b="1" dirty="0">
                          <a:latin typeface="Verdana" panose="020B0604030504040204" pitchFamily="34" charset="0"/>
                          <a:ea typeface="Verdana" panose="020B0604030504040204" pitchFamily="34" charset="0"/>
                        </a:rPr>
                        <a:t> S</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Tunisie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30192932"/>
                  </a:ext>
                </a:extLst>
              </a:tr>
              <a:tr h="158807">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0" indent="0" algn="l" rtl="0">
                        <a:lnSpc>
                          <a:spcPct val="106000"/>
                        </a:lnSpc>
                        <a:buFont typeface="Arial" panose="020B0604020202020204" pitchFamily="34" charset="0"/>
                        <a:buNone/>
                        <a:tabLst>
                          <a:tab pos="457200" algn="l"/>
                        </a:tabLst>
                      </a:pPr>
                      <a:r>
                        <a:rPr lang="fr-FR" sz="700" b="1" kern="100" dirty="0">
                          <a:effectLst/>
                          <a:latin typeface="Verdana" panose="020B0604030504040204" pitchFamily="34" charset="0"/>
                          <a:ea typeface="Verdana" panose="020B0604030504040204" pitchFamily="34" charset="0"/>
                        </a:rPr>
                        <a:t>Pr. Tiziana C.</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Italie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064264152"/>
                  </a:ext>
                </a:extLst>
              </a:tr>
              <a:tr h="27821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0" indent="0" algn="l" rtl="0">
                        <a:lnSpc>
                          <a:spcPct val="106000"/>
                        </a:lnSpc>
                        <a:buFont typeface="Arial" panose="020B0604020202020204" pitchFamily="34" charset="0"/>
                        <a:buNone/>
                        <a:tabLst>
                          <a:tab pos="457200" algn="l"/>
                        </a:tabLst>
                      </a:pPr>
                      <a:r>
                        <a:rPr lang="fr-FR" sz="700" b="1" kern="100" dirty="0">
                          <a:effectLst/>
                          <a:latin typeface="Verdana" panose="020B0604030504040204" pitchFamily="34" charset="0"/>
                          <a:ea typeface="Verdana" panose="020B0604030504040204" pitchFamily="34" charset="0"/>
                        </a:rPr>
                        <a:t>Pr. GEA O. </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italie</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3587288040"/>
                  </a:ext>
                </a:extLst>
              </a:tr>
            </a:tbl>
          </a:graphicData>
        </a:graphic>
      </p:graphicFrame>
      <p:pic>
        <p:nvPicPr>
          <p:cNvPr id="2" name="Image 1">
            <a:extLst>
              <a:ext uri="{FF2B5EF4-FFF2-40B4-BE49-F238E27FC236}">
                <a16:creationId xmlns:a16="http://schemas.microsoft.com/office/drawing/2014/main" id="{EA8BE284-20D1-03E1-3F71-BED812B1D855}"/>
              </a:ext>
            </a:extLst>
          </p:cNvPr>
          <p:cNvPicPr>
            <a:picLocks noChangeAspect="1"/>
          </p:cNvPicPr>
          <p:nvPr/>
        </p:nvPicPr>
        <p:blipFill>
          <a:blip r:embed="rId5"/>
          <a:stretch>
            <a:fillRect/>
          </a:stretch>
        </p:blipFill>
        <p:spPr>
          <a:xfrm>
            <a:off x="7419463" y="5253996"/>
            <a:ext cx="1291810" cy="1609729"/>
          </a:xfrm>
          <a:prstGeom prst="rect">
            <a:avLst/>
          </a:prstGeom>
        </p:spPr>
      </p:pic>
      <p:sp>
        <p:nvSpPr>
          <p:cNvPr id="4" name="ZoneTexte 27">
            <a:extLst>
              <a:ext uri="{FF2B5EF4-FFF2-40B4-BE49-F238E27FC236}">
                <a16:creationId xmlns:a16="http://schemas.microsoft.com/office/drawing/2014/main" id="{BDC74C78-88C2-3C38-9293-3AFB1EE9D9EB}"/>
              </a:ext>
            </a:extLst>
          </p:cNvPr>
          <p:cNvSpPr txBox="1"/>
          <p:nvPr/>
        </p:nvSpPr>
        <p:spPr>
          <a:xfrm>
            <a:off x="3638660" y="-87684"/>
            <a:ext cx="5101262"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ar-DZ" altLang="en-US" sz="3600" b="1" kern="0" dirty="0">
                <a:solidFill>
                  <a:schemeClr val="accent2">
                    <a:lumMod val="75000"/>
                  </a:schemeClr>
                </a:solidFill>
                <a:latin typeface="Arabic Typesetting" pitchFamily="66" charset="-78"/>
                <a:cs typeface="Arabic Typesetting" pitchFamily="66" charset="-78"/>
              </a:rPr>
              <a:t>جامعة باجي مختار-عنابة</a:t>
            </a:r>
            <a:endParaRPr lang="fr-FR" altLang="en-US" sz="3600" b="1" kern="0" dirty="0">
              <a:solidFill>
                <a:schemeClr val="accent2">
                  <a:lumMod val="75000"/>
                </a:schemeClr>
              </a:solidFill>
              <a:latin typeface="Arabic Typesetting" pitchFamily="66" charset="-78"/>
              <a:cs typeface="Arabic Typesetting" pitchFamily="66" charset="-78"/>
            </a:endParaRPr>
          </a:p>
        </p:txBody>
      </p:sp>
      <p:sp>
        <p:nvSpPr>
          <p:cNvPr id="33" name="Text Box 10">
            <a:extLst>
              <a:ext uri="{FF2B5EF4-FFF2-40B4-BE49-F238E27FC236}">
                <a16:creationId xmlns:a16="http://schemas.microsoft.com/office/drawing/2014/main" id="{14E9F259-99E8-CF59-42B8-1765B5141148}"/>
              </a:ext>
            </a:extLst>
          </p:cNvPr>
          <p:cNvSpPr txBox="1">
            <a:spLocks noChangeArrowheads="1"/>
          </p:cNvSpPr>
          <p:nvPr/>
        </p:nvSpPr>
        <p:spPr bwMode="auto">
          <a:xfrm>
            <a:off x="2789669" y="886686"/>
            <a:ext cx="7314604" cy="523182"/>
          </a:xfrm>
          <a:prstGeom prst="rect">
            <a:avLst/>
          </a:prstGeom>
          <a:noFill/>
          <a:ln>
            <a:noFill/>
          </a:ln>
        </p:spPr>
        <p:txBody>
          <a:bodyPr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lgn="ctr">
              <a:spcBef>
                <a:spcPct val="50000"/>
              </a:spcBef>
              <a:defRPr/>
            </a:pPr>
            <a:r>
              <a:rPr lang="ar-DZ" altLang="en-US" b="1" kern="0" dirty="0">
                <a:solidFill>
                  <a:schemeClr val="accent2">
                    <a:lumMod val="75000"/>
                  </a:schemeClr>
                </a:solidFill>
                <a:latin typeface="Arabic Typesetting" pitchFamily="66" charset="-78"/>
                <a:cs typeface="Arabic Typesetting" pitchFamily="66" charset="-78"/>
              </a:rPr>
              <a:t>"مخبر علم السموم الخلوية"</a:t>
            </a:r>
            <a:endParaRPr lang="fr-FR" altLang="en-US" b="1" kern="0" dirty="0">
              <a:solidFill>
                <a:schemeClr val="accent2">
                  <a:lumMod val="75000"/>
                </a:schemeClr>
              </a:solidFill>
              <a:latin typeface="Arabic Typesetting" pitchFamily="66" charset="-78"/>
              <a:cs typeface="Arabic Typesetting" pitchFamily="66" charset="-78"/>
            </a:endParaRPr>
          </a:p>
        </p:txBody>
      </p:sp>
      <p:sp>
        <p:nvSpPr>
          <p:cNvPr id="35" name="Rectangle 34">
            <a:extLst>
              <a:ext uri="{FF2B5EF4-FFF2-40B4-BE49-F238E27FC236}">
                <a16:creationId xmlns:a16="http://schemas.microsoft.com/office/drawing/2014/main" id="{8FA34417-02F7-DBAA-BA95-FDF0DD5C0A31}"/>
              </a:ext>
            </a:extLst>
          </p:cNvPr>
          <p:cNvSpPr>
            <a:spLocks noChangeArrowheads="1"/>
          </p:cNvSpPr>
          <p:nvPr/>
        </p:nvSpPr>
        <p:spPr bwMode="auto">
          <a:xfrm>
            <a:off x="3816842" y="1353961"/>
            <a:ext cx="1972469" cy="5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panose="020B0604020202020204" charset="-122"/>
              </a:defRPr>
            </a:lvl1pPr>
            <a:lvl2pPr marL="742950" indent="-285750">
              <a:defRPr>
                <a:solidFill>
                  <a:schemeClr val="tx1"/>
                </a:solidFill>
                <a:latin typeface="Verdana" panose="020B0604030504040204" pitchFamily="34" charset="0"/>
                <a:cs typeface="Arial Unicode MS" panose="020B0604020202020204" charset="-122"/>
              </a:defRPr>
            </a:lvl2pPr>
            <a:lvl3pPr marL="1143000" indent="-228600">
              <a:defRPr>
                <a:solidFill>
                  <a:schemeClr val="tx1"/>
                </a:solidFill>
                <a:latin typeface="Verdana" panose="020B0604030504040204" pitchFamily="34" charset="0"/>
                <a:cs typeface="Arial Unicode MS" panose="020B0604020202020204" charset="-122"/>
              </a:defRPr>
            </a:lvl3pPr>
            <a:lvl4pPr marL="1600200" indent="-228600">
              <a:defRPr>
                <a:solidFill>
                  <a:schemeClr val="tx1"/>
                </a:solidFill>
                <a:latin typeface="Verdana" panose="020B0604030504040204" pitchFamily="34" charset="0"/>
                <a:cs typeface="Arial Unicode MS" panose="020B0604020202020204" charset="-122"/>
              </a:defRPr>
            </a:lvl4pPr>
            <a:lvl5pPr marL="2057400" indent="-228600">
              <a:defRPr>
                <a:solidFill>
                  <a:schemeClr val="tx1"/>
                </a:solidFill>
                <a:latin typeface="Verdana" panose="020B0604030504040204" pitchFamily="34" charset="0"/>
                <a:cs typeface="Arial Unicode MS" panose="020B0604020202020204" charset="-122"/>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9pPr>
          </a:lstStyle>
          <a:p>
            <a:pPr algn="ctr">
              <a:spcBef>
                <a:spcPct val="50000"/>
              </a:spcBef>
            </a:pPr>
            <a:r>
              <a:rPr lang="ar-DZ" altLang="en-US" sz="3200" b="1" i="1" dirty="0">
                <a:solidFill>
                  <a:srgbClr val="B30D0D"/>
                </a:solidFill>
                <a:latin typeface="Arabic Typesetting" pitchFamily="66" charset="-78"/>
                <a:cs typeface="Arabic Typesetting" pitchFamily="66" charset="-78"/>
              </a:rPr>
              <a:t>اللجنة العلمية</a:t>
            </a:r>
            <a:endParaRPr lang="fr-FR" altLang="en-US" sz="3200" b="1" i="1" dirty="0">
              <a:solidFill>
                <a:srgbClr val="B30D0D"/>
              </a:solidFill>
              <a:latin typeface="Arabic Typesetting" pitchFamily="66" charset="-78"/>
              <a:cs typeface="Arabic Typesetting" pitchFamily="66" charset="-78"/>
            </a:endParaRPr>
          </a:p>
        </p:txBody>
      </p:sp>
      <p:sp>
        <p:nvSpPr>
          <p:cNvPr id="36" name="Rectangle 35">
            <a:extLst>
              <a:ext uri="{FF2B5EF4-FFF2-40B4-BE49-F238E27FC236}">
                <a16:creationId xmlns:a16="http://schemas.microsoft.com/office/drawing/2014/main" id="{36A3996B-FD04-F5C3-0C6B-F71E8CD3C7AA}"/>
              </a:ext>
            </a:extLst>
          </p:cNvPr>
          <p:cNvSpPr>
            <a:spLocks noChangeArrowheads="1"/>
          </p:cNvSpPr>
          <p:nvPr/>
        </p:nvSpPr>
        <p:spPr bwMode="auto">
          <a:xfrm>
            <a:off x="8878329" y="1325664"/>
            <a:ext cx="1916285" cy="5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panose="020B0604020202020204" charset="-122"/>
              </a:defRPr>
            </a:lvl1pPr>
            <a:lvl2pPr marL="742950" indent="-285750">
              <a:defRPr>
                <a:solidFill>
                  <a:schemeClr val="tx1"/>
                </a:solidFill>
                <a:latin typeface="Verdana" panose="020B0604030504040204" pitchFamily="34" charset="0"/>
                <a:cs typeface="Arial Unicode MS" panose="020B0604020202020204" charset="-122"/>
              </a:defRPr>
            </a:lvl2pPr>
            <a:lvl3pPr marL="1143000" indent="-228600">
              <a:defRPr>
                <a:solidFill>
                  <a:schemeClr val="tx1"/>
                </a:solidFill>
                <a:latin typeface="Verdana" panose="020B0604030504040204" pitchFamily="34" charset="0"/>
                <a:cs typeface="Arial Unicode MS" panose="020B0604020202020204" charset="-122"/>
              </a:defRPr>
            </a:lvl3pPr>
            <a:lvl4pPr marL="1600200" indent="-228600">
              <a:defRPr>
                <a:solidFill>
                  <a:schemeClr val="tx1"/>
                </a:solidFill>
                <a:latin typeface="Verdana" panose="020B0604030504040204" pitchFamily="34" charset="0"/>
                <a:cs typeface="Arial Unicode MS" panose="020B0604020202020204" charset="-122"/>
              </a:defRPr>
            </a:lvl4pPr>
            <a:lvl5pPr marL="2057400" indent="-228600">
              <a:defRPr>
                <a:solidFill>
                  <a:schemeClr val="tx1"/>
                </a:solidFill>
                <a:latin typeface="Verdana" panose="020B0604030504040204" pitchFamily="34" charset="0"/>
                <a:cs typeface="Arial Unicode MS" panose="020B0604020202020204" charset="-122"/>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9pPr>
          </a:lstStyle>
          <a:p>
            <a:pPr>
              <a:spcBef>
                <a:spcPct val="50000"/>
              </a:spcBef>
            </a:pPr>
            <a:r>
              <a:rPr lang="ar-DZ" altLang="en-US" sz="3200" b="1" i="1" dirty="0">
                <a:solidFill>
                  <a:srgbClr val="B30D0D"/>
                </a:solidFill>
                <a:latin typeface="Arabic Typesetting" pitchFamily="66" charset="-78"/>
                <a:cs typeface="Arabic Typesetting" pitchFamily="66" charset="-78"/>
              </a:rPr>
              <a:t>اللجنة المنظمة</a:t>
            </a:r>
            <a:endParaRPr lang="fr-FR" altLang="en-US" sz="3200" b="1" i="1" dirty="0">
              <a:solidFill>
                <a:srgbClr val="B30D0D"/>
              </a:solidFill>
              <a:latin typeface="Arabic Typesetting" pitchFamily="66" charset="-78"/>
              <a:cs typeface="Arabic Typesetting" pitchFamily="66" charset="-78"/>
            </a:endParaRPr>
          </a:p>
        </p:txBody>
      </p:sp>
      <p:sp>
        <p:nvSpPr>
          <p:cNvPr id="37" name="Rectangle 36">
            <a:extLst>
              <a:ext uri="{FF2B5EF4-FFF2-40B4-BE49-F238E27FC236}">
                <a16:creationId xmlns:a16="http://schemas.microsoft.com/office/drawing/2014/main" id="{26ACDD69-FE8B-2E7A-50AA-BA81645F4843}"/>
              </a:ext>
            </a:extLst>
          </p:cNvPr>
          <p:cNvSpPr>
            <a:spLocks noChangeArrowheads="1"/>
          </p:cNvSpPr>
          <p:nvPr/>
        </p:nvSpPr>
        <p:spPr bwMode="auto">
          <a:xfrm>
            <a:off x="8660496" y="4167924"/>
            <a:ext cx="1747696" cy="46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panose="020B0604020202020204" charset="-122"/>
              </a:defRPr>
            </a:lvl1pPr>
            <a:lvl2pPr marL="742950" indent="-285750">
              <a:defRPr>
                <a:solidFill>
                  <a:schemeClr val="tx1"/>
                </a:solidFill>
                <a:latin typeface="Verdana" panose="020B0604030504040204" pitchFamily="34" charset="0"/>
                <a:cs typeface="Arial Unicode MS" panose="020B0604020202020204" charset="-122"/>
              </a:defRPr>
            </a:lvl2pPr>
            <a:lvl3pPr marL="1143000" indent="-228600">
              <a:defRPr>
                <a:solidFill>
                  <a:schemeClr val="tx1"/>
                </a:solidFill>
                <a:latin typeface="Verdana" panose="020B0604030504040204" pitchFamily="34" charset="0"/>
                <a:cs typeface="Arial Unicode MS" panose="020B0604020202020204" charset="-122"/>
              </a:defRPr>
            </a:lvl3pPr>
            <a:lvl4pPr marL="1600200" indent="-228600">
              <a:defRPr>
                <a:solidFill>
                  <a:schemeClr val="tx1"/>
                </a:solidFill>
                <a:latin typeface="Verdana" panose="020B0604030504040204" pitchFamily="34" charset="0"/>
                <a:cs typeface="Arial Unicode MS" panose="020B0604020202020204" charset="-122"/>
              </a:defRPr>
            </a:lvl4pPr>
            <a:lvl5pPr marL="2057400" indent="-228600">
              <a:defRPr>
                <a:solidFill>
                  <a:schemeClr val="tx1"/>
                </a:solidFill>
                <a:latin typeface="Verdana" panose="020B0604030504040204" pitchFamily="34" charset="0"/>
                <a:cs typeface="Arial Unicode MS" panose="020B0604020202020204" charset="-122"/>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9pPr>
          </a:lstStyle>
          <a:p>
            <a:pPr algn="ctr">
              <a:spcBef>
                <a:spcPct val="50000"/>
              </a:spcBef>
            </a:pPr>
            <a:r>
              <a:rPr lang="ar-DZ" altLang="en-US" sz="2400" b="1" i="1" dirty="0">
                <a:solidFill>
                  <a:srgbClr val="B30D0D"/>
                </a:solidFill>
                <a:latin typeface="Arabic Typesetting" pitchFamily="66" charset="-78"/>
                <a:cs typeface="Arabic Typesetting" pitchFamily="66" charset="-78"/>
              </a:rPr>
              <a:t>اللجنة المنظمة الصغرى</a:t>
            </a:r>
            <a:endParaRPr lang="fr-FR" altLang="en-US" sz="2400" b="1" dirty="0">
              <a:solidFill>
                <a:srgbClr val="B30D0D"/>
              </a:solidFill>
              <a:latin typeface="Arabic Typesetting" pitchFamily="66" charset="-78"/>
              <a:cs typeface="Arabic Typesetting" pitchFamily="66" charset="-78"/>
            </a:endParaRPr>
          </a:p>
        </p:txBody>
      </p:sp>
      <p:sp>
        <p:nvSpPr>
          <p:cNvPr id="38" name="Text Box 39">
            <a:extLst>
              <a:ext uri="{FF2B5EF4-FFF2-40B4-BE49-F238E27FC236}">
                <a16:creationId xmlns:a16="http://schemas.microsoft.com/office/drawing/2014/main" id="{2686019D-30F2-157A-F73A-696F0B4CCD4F}"/>
              </a:ext>
            </a:extLst>
          </p:cNvPr>
          <p:cNvSpPr txBox="1">
            <a:spLocks noChangeArrowheads="1"/>
          </p:cNvSpPr>
          <p:nvPr/>
        </p:nvSpPr>
        <p:spPr bwMode="auto">
          <a:xfrm>
            <a:off x="7208529" y="341145"/>
            <a:ext cx="1981646" cy="523182"/>
          </a:xfrm>
          <a:prstGeom prst="rect">
            <a:avLst/>
          </a:prstGeom>
          <a:noFill/>
          <a:ln>
            <a:noFill/>
          </a:ln>
        </p:spPr>
        <p:txBody>
          <a:bodyPr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spcBef>
                <a:spcPct val="50000"/>
              </a:spcBef>
              <a:defRPr/>
            </a:pPr>
            <a:r>
              <a:rPr lang="ar-DZ" altLang="en-US" b="1" kern="0" dirty="0">
                <a:solidFill>
                  <a:sysClr val="windowText" lastClr="000000"/>
                </a:solidFill>
                <a:latin typeface="Arabic Typesetting" pitchFamily="66" charset="-78"/>
                <a:cs typeface="Arabic Typesetting" pitchFamily="66" charset="-78"/>
              </a:rPr>
              <a:t>قسم البيولوجيا</a:t>
            </a:r>
            <a:endParaRPr lang="fr-FR" altLang="en-US" b="1" kern="0" dirty="0">
              <a:solidFill>
                <a:sysClr val="windowText" lastClr="000000"/>
              </a:solidFill>
              <a:latin typeface="Arabic Typesetting" pitchFamily="66" charset="-78"/>
              <a:cs typeface="Arabic Typesetting" pitchFamily="66" charset="-78"/>
            </a:endParaRPr>
          </a:p>
        </p:txBody>
      </p:sp>
      <p:sp>
        <p:nvSpPr>
          <p:cNvPr id="39" name="Text Box 37">
            <a:extLst>
              <a:ext uri="{FF2B5EF4-FFF2-40B4-BE49-F238E27FC236}">
                <a16:creationId xmlns:a16="http://schemas.microsoft.com/office/drawing/2014/main" id="{3682DBD5-21FC-20A6-9206-0356D5F8DAC7}"/>
              </a:ext>
            </a:extLst>
          </p:cNvPr>
          <p:cNvSpPr txBox="1">
            <a:spLocks noChangeArrowheads="1"/>
          </p:cNvSpPr>
          <p:nvPr/>
        </p:nvSpPr>
        <p:spPr bwMode="auto">
          <a:xfrm>
            <a:off x="4254072" y="416794"/>
            <a:ext cx="2192899" cy="523182"/>
          </a:xfrm>
          <a:prstGeom prst="rect">
            <a:avLst/>
          </a:prstGeom>
          <a:noFill/>
          <a:ln>
            <a:noFill/>
          </a:ln>
        </p:spPr>
        <p:txBody>
          <a:bodyPr wrap="square"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spcBef>
                <a:spcPct val="50000"/>
              </a:spcBef>
              <a:defRPr/>
            </a:pPr>
            <a:r>
              <a:rPr lang="ar-DZ" altLang="en-US" b="1" kern="0" dirty="0">
                <a:solidFill>
                  <a:sysClr val="windowText" lastClr="000000"/>
                </a:solidFill>
                <a:latin typeface="Arabic Typesetting" pitchFamily="66" charset="-78"/>
                <a:cs typeface="Arabic Typesetting" pitchFamily="66" charset="-78"/>
              </a:rPr>
              <a:t>كلية العلوم </a:t>
            </a:r>
            <a:endParaRPr lang="fr-FR" altLang="en-US" b="1" kern="0" dirty="0">
              <a:solidFill>
                <a:sysClr val="windowText" lastClr="000000"/>
              </a:solidFill>
              <a:latin typeface="Arabic Typesetting" pitchFamily="66" charset="-78"/>
              <a:cs typeface="Arabic Typesetting" pitchFamily="66" charset="-78"/>
            </a:endParaRPr>
          </a:p>
        </p:txBody>
      </p:sp>
      <p:pic>
        <p:nvPicPr>
          <p:cNvPr id="10" name="Image 9">
            <a:extLst>
              <a:ext uri="{FF2B5EF4-FFF2-40B4-BE49-F238E27FC236}">
                <a16:creationId xmlns:a16="http://schemas.microsoft.com/office/drawing/2014/main" id="{5B773820-CE07-26F5-4839-26F7FBB363F7}"/>
              </a:ext>
            </a:extLst>
          </p:cNvPr>
          <p:cNvPicPr>
            <a:picLocks noChangeAspect="1"/>
          </p:cNvPicPr>
          <p:nvPr/>
        </p:nvPicPr>
        <p:blipFill>
          <a:blip r:embed="rId6"/>
          <a:stretch>
            <a:fillRect/>
          </a:stretch>
        </p:blipFill>
        <p:spPr>
          <a:xfrm>
            <a:off x="8963166" y="-36325"/>
            <a:ext cx="1322947" cy="1322947"/>
          </a:xfrm>
          <a:prstGeom prst="rect">
            <a:avLst/>
          </a:prstGeom>
        </p:spPr>
      </p:pic>
      <p:pic>
        <p:nvPicPr>
          <p:cNvPr id="11" name="Image 35">
            <a:extLst>
              <a:ext uri="{FF2B5EF4-FFF2-40B4-BE49-F238E27FC236}">
                <a16:creationId xmlns:a16="http://schemas.microsoft.com/office/drawing/2014/main" id="{B03BA916-06D9-6215-49C0-E693BCA8F5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3458" y="425044"/>
            <a:ext cx="1077384" cy="53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a:extLst>
              <a:ext uri="{FF2B5EF4-FFF2-40B4-BE49-F238E27FC236}">
                <a16:creationId xmlns:a16="http://schemas.microsoft.com/office/drawing/2014/main" id="{29328B2E-4421-5DE9-6E29-50E4898F85E2}"/>
              </a:ext>
            </a:extLst>
          </p:cNvPr>
          <p:cNvPicPr>
            <a:picLocks noChangeAspect="1"/>
          </p:cNvPicPr>
          <p:nvPr/>
        </p:nvPicPr>
        <p:blipFill>
          <a:blip r:embed="rId8"/>
          <a:stretch>
            <a:fillRect/>
          </a:stretch>
        </p:blipFill>
        <p:spPr>
          <a:xfrm>
            <a:off x="1887164" y="47223"/>
            <a:ext cx="2164268" cy="1388915"/>
          </a:xfrm>
          <a:prstGeom prst="rect">
            <a:avLst/>
          </a:prstGeom>
        </p:spPr>
      </p:pic>
    </p:spTree>
    <p:extLst>
      <p:ext uri="{BB962C8B-B14F-4D97-AF65-F5344CB8AC3E}">
        <p14:creationId xmlns:p14="http://schemas.microsoft.com/office/powerpoint/2010/main" val="275707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B9FC0-6D50-61FA-E7FE-37BF4F2A6840}"/>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5DA94CCA-4288-EC9D-837F-3208303BC4E9}"/>
              </a:ext>
            </a:extLst>
          </p:cNvPr>
          <p:cNvSpPr/>
          <p:nvPr/>
        </p:nvSpPr>
        <p:spPr>
          <a:xfrm>
            <a:off x="2064413" y="2379"/>
            <a:ext cx="8376125" cy="1410535"/>
          </a:xfrm>
          <a:prstGeom prst="rect">
            <a:avLst/>
          </a:prstGeom>
          <a:solidFill>
            <a:schemeClr val="accent6">
              <a:lumMod val="20000"/>
              <a:lumOff val="80000"/>
            </a:scheme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Arial"/>
              <a:cs typeface="+mn-cs"/>
            </a:endParaRPr>
          </a:p>
        </p:txBody>
      </p:sp>
      <p:pic>
        <p:nvPicPr>
          <p:cNvPr id="1028" name="Picture 4" descr="Annaba">
            <a:extLst>
              <a:ext uri="{FF2B5EF4-FFF2-40B4-BE49-F238E27FC236}">
                <a16:creationId xmlns:a16="http://schemas.microsoft.com/office/drawing/2014/main" id="{45DBEC27-12FC-464B-86BE-7B819D4E2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21031" cy="684621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71">
            <a:extLst>
              <a:ext uri="{FF2B5EF4-FFF2-40B4-BE49-F238E27FC236}">
                <a16:creationId xmlns:a16="http://schemas.microsoft.com/office/drawing/2014/main" id="{A88A87B5-619D-6F7C-D7E6-A9C5A9F2CC24}"/>
              </a:ext>
            </a:extLst>
          </p:cNvPr>
          <p:cNvGrpSpPr>
            <a:grpSpLocks/>
          </p:cNvGrpSpPr>
          <p:nvPr/>
        </p:nvGrpSpPr>
        <p:grpSpPr bwMode="auto">
          <a:xfrm>
            <a:off x="3550999" y="360182"/>
            <a:ext cx="5358692" cy="537291"/>
            <a:chOff x="1719585" y="385317"/>
            <a:chExt cx="5839204" cy="615656"/>
          </a:xfrm>
        </p:grpSpPr>
        <p:sp>
          <p:nvSpPr>
            <p:cNvPr id="13" name="Text Box 37">
              <a:extLst>
                <a:ext uri="{FF2B5EF4-FFF2-40B4-BE49-F238E27FC236}">
                  <a16:creationId xmlns:a16="http://schemas.microsoft.com/office/drawing/2014/main" id="{A18AA533-8D40-799D-18E4-0D7A29879F4F}"/>
                </a:ext>
              </a:extLst>
            </p:cNvPr>
            <p:cNvSpPr txBox="1">
              <a:spLocks noChangeArrowheads="1"/>
            </p:cNvSpPr>
            <p:nvPr/>
          </p:nvSpPr>
          <p:spPr bwMode="auto">
            <a:xfrm>
              <a:off x="1719585" y="524181"/>
              <a:ext cx="2389535" cy="282089"/>
            </a:xfrm>
            <a:prstGeom prst="rect">
              <a:avLst/>
            </a:prstGeom>
            <a:noFill/>
            <a:ln>
              <a:noFill/>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fontAlgn="auto" hangingPunct="1">
                <a:spcBef>
                  <a:spcPct val="50000"/>
                </a:spcBef>
                <a:spcAft>
                  <a:spcPts val="0"/>
                </a:spcAft>
                <a:defRPr/>
              </a:pPr>
              <a:r>
                <a:rPr lang="fr-FR" altLang="" sz="1000" b="1" kern="0" dirty="0">
                  <a:solidFill>
                    <a:sysClr val="windowText" lastClr="000000"/>
                  </a:solidFill>
                  <a:cs typeface="+mn-cs"/>
                </a:rPr>
                <a:t>        </a:t>
              </a:r>
              <a:r>
                <a:rPr lang="fr-FR" altLang="" sz="1000" b="1" kern="0" dirty="0" err="1">
                  <a:solidFill>
                    <a:sysClr val="windowText" lastClr="000000"/>
                  </a:solidFill>
                  <a:latin typeface="Algerian" panose="04020705040A02060702" pitchFamily="82" charset="0"/>
                </a:rPr>
                <a:t>Faculty</a:t>
              </a:r>
              <a:r>
                <a:rPr lang="fr-FR" altLang="" sz="1000" b="1" kern="0" dirty="0">
                  <a:solidFill>
                    <a:sysClr val="windowText" lastClr="000000"/>
                  </a:solidFill>
                  <a:latin typeface="Algerian" panose="04020705040A02060702" pitchFamily="82" charset="0"/>
                </a:rPr>
                <a:t> OF Sciences</a:t>
              </a:r>
            </a:p>
          </p:txBody>
        </p:sp>
        <p:sp>
          <p:nvSpPr>
            <p:cNvPr id="14" name="Text Box 39">
              <a:extLst>
                <a:ext uri="{FF2B5EF4-FFF2-40B4-BE49-F238E27FC236}">
                  <a16:creationId xmlns:a16="http://schemas.microsoft.com/office/drawing/2014/main" id="{5410DD86-D5E2-BD89-3FCA-3E2B7F7BDA69}"/>
                </a:ext>
              </a:extLst>
            </p:cNvPr>
            <p:cNvSpPr txBox="1">
              <a:spLocks noChangeArrowheads="1"/>
            </p:cNvSpPr>
            <p:nvPr/>
          </p:nvSpPr>
          <p:spPr bwMode="auto">
            <a:xfrm>
              <a:off x="5399450" y="498187"/>
              <a:ext cx="2159339" cy="282089"/>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fontAlgn="auto" hangingPunct="1">
                <a:spcBef>
                  <a:spcPct val="50000"/>
                </a:spcBef>
                <a:spcAft>
                  <a:spcPts val="0"/>
                </a:spcAft>
                <a:defRPr/>
              </a:pPr>
              <a:r>
                <a:rPr lang="fr-FR" altLang="" sz="1000" b="1" kern="0" dirty="0" err="1">
                  <a:solidFill>
                    <a:sysClr val="windowText" lastClr="000000"/>
                  </a:solidFill>
                  <a:latin typeface="Algerian" panose="04020705040A02060702" pitchFamily="82" charset="0"/>
                </a:rPr>
                <a:t>Départment</a:t>
              </a:r>
              <a:r>
                <a:rPr lang="fr-FR" altLang="" sz="1000" b="1" kern="0" dirty="0">
                  <a:solidFill>
                    <a:sysClr val="windowText" lastClr="000000"/>
                  </a:solidFill>
                  <a:latin typeface="Algerian" panose="04020705040A02060702" pitchFamily="82" charset="0"/>
                </a:rPr>
                <a:t> of de </a:t>
              </a:r>
              <a:r>
                <a:rPr lang="fr-FR" altLang="" sz="1000" b="1" kern="0" dirty="0" err="1">
                  <a:solidFill>
                    <a:sysClr val="windowText" lastClr="000000"/>
                  </a:solidFill>
                  <a:latin typeface="Algerian" panose="04020705040A02060702" pitchFamily="82" charset="0"/>
                </a:rPr>
                <a:t>Biology</a:t>
              </a:r>
              <a:endParaRPr lang="fr-FR" altLang="" sz="1000" b="1" kern="0" dirty="0">
                <a:solidFill>
                  <a:sysClr val="windowText" lastClr="000000"/>
                </a:solidFill>
                <a:latin typeface="Algerian" panose="04020705040A02060702" pitchFamily="82" charset="0"/>
              </a:endParaRPr>
            </a:p>
          </p:txBody>
        </p:sp>
        <p:pic>
          <p:nvPicPr>
            <p:cNvPr id="17" name="Image 35">
              <a:extLst>
                <a:ext uri="{FF2B5EF4-FFF2-40B4-BE49-F238E27FC236}">
                  <a16:creationId xmlns:a16="http://schemas.microsoft.com/office/drawing/2014/main" id="{5797B679-E680-0660-959F-9B2BD8B16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119" y="385317"/>
              <a:ext cx="1173993" cy="61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a:extLst>
              <a:ext uri="{FF2B5EF4-FFF2-40B4-BE49-F238E27FC236}">
                <a16:creationId xmlns:a16="http://schemas.microsoft.com/office/drawing/2014/main" id="{845013FF-5B35-E21B-AFA0-87D2C8175426}"/>
              </a:ext>
            </a:extLst>
          </p:cNvPr>
          <p:cNvSpPr/>
          <p:nvPr/>
        </p:nvSpPr>
        <p:spPr>
          <a:xfrm>
            <a:off x="2121030" y="0"/>
            <a:ext cx="8149883" cy="116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9" name="Rectangle 24">
            <a:extLst>
              <a:ext uri="{FF2B5EF4-FFF2-40B4-BE49-F238E27FC236}">
                <a16:creationId xmlns:a16="http://schemas.microsoft.com/office/drawing/2014/main" id="{AED12516-55E0-5DFE-F4DB-0E278A8CE89B}"/>
              </a:ext>
            </a:extLst>
          </p:cNvPr>
          <p:cNvSpPr>
            <a:spLocks noChangeArrowheads="1"/>
          </p:cNvSpPr>
          <p:nvPr/>
        </p:nvSpPr>
        <p:spPr bwMode="auto">
          <a:xfrm>
            <a:off x="6228966" y="1441394"/>
            <a:ext cx="4174650" cy="5377716"/>
          </a:xfrm>
          <a:prstGeom prst="rect">
            <a:avLst/>
          </a:prstGeom>
          <a:solidFill>
            <a:schemeClr val="bg1">
              <a:lumMod val="95000"/>
            </a:schemeClr>
          </a:solidFill>
          <a:ln w="38100">
            <a:prstDash val="sysDot"/>
          </a:ln>
        </p:spPr>
        <p:style>
          <a:lnRef idx="2">
            <a:schemeClr val="accent6"/>
          </a:lnRef>
          <a:fillRef idx="1">
            <a:schemeClr val="lt1"/>
          </a:fillRef>
          <a:effectRef idx="0">
            <a:schemeClr val="accent6"/>
          </a:effectRef>
          <a:fontRef idx="minor">
            <a:schemeClr val="dk1"/>
          </a:fontRef>
        </p:style>
        <p:txBody>
          <a:bodyPr wrap="square" lIns="91401" tIns="45701" rIns="91401" bIns="45701">
            <a:spAutoFit/>
          </a:bodyPr>
          <a:lstStyle/>
          <a:p>
            <a:pPr algn="just">
              <a:lnSpc>
                <a:spcPct val="200000"/>
              </a:lnSpc>
              <a:defRPr/>
            </a:pPr>
            <a:r>
              <a:rPr lang="en-US" altLang="fr-FR" sz="900" b="1" i="1" kern="0" dirty="0">
                <a:solidFill>
                  <a:srgbClr val="FF0000"/>
                </a:solidFill>
                <a:latin typeface="Arial Rounded MT Bold" panose="020F0704030504030204" pitchFamily="34" charset="0"/>
                <a:ea typeface="Verdana" panose="020B0604030504040204" pitchFamily="34" charset="0"/>
              </a:rPr>
              <a:t>PREAMBLE </a:t>
            </a:r>
            <a:endParaRPr lang="en-US" altLang="fr-FR" sz="900" b="1" i="1" kern="0" dirty="0">
              <a:solidFill>
                <a:sysClr val="windowText" lastClr="000000"/>
              </a:solidFill>
              <a:latin typeface="Arial Rounded MT Bold" panose="020F0704030504030204" pitchFamily="34" charset="0"/>
              <a:ea typeface="Verdana" panose="020B0604030504040204" pitchFamily="34" charset="0"/>
            </a:endParaRPr>
          </a:p>
          <a:p>
            <a:pPr algn="just">
              <a:lnSpc>
                <a:spcPct val="200000"/>
              </a:lnSpc>
              <a:defRPr/>
            </a:pPr>
            <a:r>
              <a:rPr lang="en-US" altLang="fr-FR" sz="800" b="1" i="1" kern="0" dirty="0">
                <a:solidFill>
                  <a:sysClr val="windowText" lastClr="000000"/>
                </a:solidFill>
                <a:latin typeface="Arial Rounded MT Bold" panose="020F0704030504030204" pitchFamily="34" charset="0"/>
                <a:ea typeface="Verdana" panose="020B0604030504040204" pitchFamily="34" charset="0"/>
              </a:rPr>
              <a:t>As the human population increases and industrialization explodes to support population growth, environmental pollution has become an urgent problem for living beings. Technological and industrial development generates a variety of xenobiotics whose effects on the environment and human health are catastrophic. Hence the need to propose alternative solutions to protect our planet, and consequently our health, by reducing the risk of ecosystem contamination, as indicated at COP27: “Our shared responsibility to care for our planet”. Research into the effects of different pollutants and their pathways in the environment (air, soil, water), their modes of action, their impact on human health, assessment and remediation of contaminated biotopes as part of integrated risk management based on economic renewal (food security, energy transition, digital economy) are the major objectives of the Laboratory of Cellular Toxicology (LTC) at the University of Annaba, which is organizing a scientific symposium on May 07 and 08, 2025.  The program includes four sessions on the following themes: </a:t>
            </a:r>
          </a:p>
          <a:p>
            <a:pPr marL="228600" indent="-228600" algn="just">
              <a:lnSpc>
                <a:spcPct val="200000"/>
              </a:lnSpc>
              <a:buAutoNum type="arabicPeriod"/>
              <a:defRPr/>
            </a:pPr>
            <a:r>
              <a:rPr lang="en-US" altLang="fr-FR" sz="900" b="1" i="1" kern="0" dirty="0">
                <a:solidFill>
                  <a:sysClr val="windowText" lastClr="000000"/>
                </a:solidFill>
                <a:latin typeface="Arial Rounded MT Bold" panose="020F0704030504030204" pitchFamily="34" charset="0"/>
                <a:ea typeface="Verdana" panose="020B0604030504040204" pitchFamily="34" charset="0"/>
              </a:rPr>
              <a:t>Environmental Toxicology </a:t>
            </a:r>
          </a:p>
          <a:p>
            <a:pPr marL="228600" indent="-228600" algn="just">
              <a:lnSpc>
                <a:spcPct val="200000"/>
              </a:lnSpc>
              <a:buAutoNum type="arabicPeriod"/>
              <a:defRPr/>
            </a:pPr>
            <a:r>
              <a:rPr lang="en-US" altLang="fr-FR" sz="900" b="1" i="1" kern="0" dirty="0">
                <a:solidFill>
                  <a:sysClr val="windowText" lastClr="000000"/>
                </a:solidFill>
                <a:latin typeface="Arial Rounded MT Bold" panose="020F0704030504030204" pitchFamily="34" charset="0"/>
                <a:ea typeface="Verdana" panose="020B0604030504040204" pitchFamily="34" charset="0"/>
              </a:rPr>
              <a:t>Toxicology and Health </a:t>
            </a:r>
          </a:p>
          <a:p>
            <a:pPr marL="228600" indent="-228600" algn="just">
              <a:lnSpc>
                <a:spcPct val="200000"/>
              </a:lnSpc>
              <a:buAutoNum type="arabicPeriod"/>
              <a:defRPr/>
            </a:pPr>
            <a:r>
              <a:rPr lang="en-US" altLang="fr-FR" sz="900" b="1" i="1" kern="0" dirty="0">
                <a:solidFill>
                  <a:sysClr val="windowText" lastClr="000000"/>
                </a:solidFill>
                <a:latin typeface="Arial Rounded MT Bold" panose="020F0704030504030204" pitchFamily="34" charset="0"/>
                <a:ea typeface="Verdana" panose="020B0604030504040204" pitchFamily="34" charset="0"/>
              </a:rPr>
              <a:t>Bioremediation </a:t>
            </a:r>
          </a:p>
          <a:p>
            <a:pPr marL="228600" indent="-228600" algn="just">
              <a:lnSpc>
                <a:spcPct val="200000"/>
              </a:lnSpc>
              <a:buAutoNum type="arabicPeriod"/>
              <a:defRPr/>
            </a:pPr>
            <a:r>
              <a:rPr lang="en-US" altLang="fr-FR" sz="900" b="1" i="1" kern="0" dirty="0">
                <a:solidFill>
                  <a:sysClr val="windowText" lastClr="000000"/>
                </a:solidFill>
                <a:latin typeface="Arial Rounded MT Bold" panose="020F0704030504030204" pitchFamily="34" charset="0"/>
                <a:ea typeface="Verdana" panose="020B0604030504040204" pitchFamily="34" charset="0"/>
              </a:rPr>
              <a:t>Integrated Risk Management and Green Economy</a:t>
            </a:r>
          </a:p>
          <a:p>
            <a:pPr algn="just">
              <a:lnSpc>
                <a:spcPct val="200000"/>
              </a:lnSpc>
              <a:defRPr/>
            </a:pPr>
            <a:endParaRPr lang="fr-FR" sz="800" b="1" i="1" kern="0" dirty="0">
              <a:solidFill>
                <a:sysClr val="windowText" lastClr="000000"/>
              </a:solidFill>
              <a:latin typeface="Arial Rounded MT Bold" panose="020F0704030504030204" pitchFamily="34" charset="0"/>
              <a:ea typeface="Verdana" panose="020B0604030504040204" pitchFamily="34" charset="0"/>
            </a:endParaRPr>
          </a:p>
        </p:txBody>
      </p:sp>
      <p:sp>
        <p:nvSpPr>
          <p:cNvPr id="39" name="Text Box 14">
            <a:extLst>
              <a:ext uri="{FF2B5EF4-FFF2-40B4-BE49-F238E27FC236}">
                <a16:creationId xmlns:a16="http://schemas.microsoft.com/office/drawing/2014/main" id="{94A46A71-5491-CE67-41DB-13693903FA05}"/>
              </a:ext>
            </a:extLst>
          </p:cNvPr>
          <p:cNvSpPr txBox="1">
            <a:spLocks noChangeArrowheads="1"/>
          </p:cNvSpPr>
          <p:nvPr/>
        </p:nvSpPr>
        <p:spPr bwMode="auto">
          <a:xfrm>
            <a:off x="3037192" y="3519237"/>
            <a:ext cx="2335784" cy="553959"/>
          </a:xfrm>
          <a:prstGeom prst="rect">
            <a:avLst/>
          </a:prstGeom>
          <a:noFill/>
          <a:ln>
            <a:noFill/>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ctr" eaLnBrk="1" fontAlgn="auto" hangingPunct="1">
              <a:spcBef>
                <a:spcPct val="50000"/>
              </a:spcBef>
              <a:spcAft>
                <a:spcPts val="0"/>
              </a:spcAft>
              <a:defRPr/>
            </a:pPr>
            <a:r>
              <a:rPr lang="fr-FR" altLang="" sz="1200" b="1" i="1" kern="0" dirty="0">
                <a:solidFill>
                  <a:srgbClr val="C00000"/>
                </a:solidFill>
                <a:latin typeface="Arial Black" panose="020B0A04020102020204" pitchFamily="34" charset="0"/>
              </a:rPr>
              <a:t>ANNABA </a:t>
            </a:r>
          </a:p>
          <a:p>
            <a:pPr algn="ctr" eaLnBrk="1" fontAlgn="auto" hangingPunct="1">
              <a:spcBef>
                <a:spcPct val="50000"/>
              </a:spcBef>
              <a:spcAft>
                <a:spcPts val="0"/>
              </a:spcAft>
              <a:defRPr/>
            </a:pPr>
            <a:r>
              <a:rPr lang="fr-FR" altLang="" sz="1200" b="1" i="1" kern="0" dirty="0">
                <a:solidFill>
                  <a:srgbClr val="C00000"/>
                </a:solidFill>
                <a:latin typeface="Arial Black" panose="020B0A04020102020204" pitchFamily="34" charset="0"/>
              </a:rPr>
              <a:t>24 et 25 </a:t>
            </a:r>
            <a:r>
              <a:rPr lang="fr-FR" altLang="" sz="1200" b="1" i="1" kern="0" dirty="0" err="1">
                <a:solidFill>
                  <a:srgbClr val="C00000"/>
                </a:solidFill>
                <a:latin typeface="Arial Black" panose="020B0A04020102020204" pitchFamily="34" charset="0"/>
              </a:rPr>
              <a:t>September</a:t>
            </a:r>
            <a:r>
              <a:rPr lang="fr-FR" altLang="" sz="1200" b="1" i="1" kern="0" dirty="0">
                <a:solidFill>
                  <a:srgbClr val="C00000"/>
                </a:solidFill>
                <a:latin typeface="Arial Black" panose="020B0A04020102020204" pitchFamily="34" charset="0"/>
              </a:rPr>
              <a:t> 2025</a:t>
            </a:r>
          </a:p>
        </p:txBody>
      </p:sp>
      <p:sp>
        <p:nvSpPr>
          <p:cNvPr id="43" name="Text Box 16">
            <a:extLst>
              <a:ext uri="{FF2B5EF4-FFF2-40B4-BE49-F238E27FC236}">
                <a16:creationId xmlns:a16="http://schemas.microsoft.com/office/drawing/2014/main" id="{8DD1C81A-D972-507B-94D0-CD2B1C5CF01B}"/>
              </a:ext>
            </a:extLst>
          </p:cNvPr>
          <p:cNvSpPr txBox="1">
            <a:spLocks noChangeArrowheads="1"/>
          </p:cNvSpPr>
          <p:nvPr/>
        </p:nvSpPr>
        <p:spPr bwMode="auto">
          <a:xfrm>
            <a:off x="2918756" y="6495270"/>
            <a:ext cx="2486025" cy="400071"/>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ctr" eaLnBrk="1" fontAlgn="auto" hangingPunct="1">
              <a:spcBef>
                <a:spcPct val="50000"/>
              </a:spcBef>
              <a:spcAft>
                <a:spcPts val="0"/>
              </a:spcAft>
              <a:defRPr/>
            </a:pPr>
            <a:r>
              <a:rPr lang="fr-FR" altLang="" sz="800" b="1" i="1" kern="0" dirty="0">
                <a:solidFill>
                  <a:schemeClr val="accent2">
                    <a:lumMod val="50000"/>
                  </a:schemeClr>
                </a:solidFill>
                <a:latin typeface="Arial Black" panose="020B0A04020102020204" pitchFamily="34" charset="0"/>
              </a:rPr>
              <a:t>Tel : 05.58. 54. 22.59</a:t>
            </a:r>
          </a:p>
          <a:p>
            <a:pPr algn="ctr" eaLnBrk="1" fontAlgn="auto" hangingPunct="1">
              <a:spcBef>
                <a:spcPct val="50000"/>
              </a:spcBef>
              <a:spcAft>
                <a:spcPts val="0"/>
              </a:spcAft>
              <a:defRPr/>
            </a:pPr>
            <a:r>
              <a:rPr lang="fr-FR" altLang="" sz="800" b="1" i="1" kern="0" dirty="0">
                <a:solidFill>
                  <a:schemeClr val="accent2">
                    <a:lumMod val="50000"/>
                  </a:schemeClr>
                </a:solidFill>
                <a:latin typeface="Arial Black" panose="020B0A04020102020204" pitchFamily="34" charset="0"/>
              </a:rPr>
              <a:t>Email: citestox@gmail.com</a:t>
            </a:r>
          </a:p>
        </p:txBody>
      </p:sp>
      <p:pic>
        <p:nvPicPr>
          <p:cNvPr id="44" name="Picture 4" descr="Vecteurs et illustrations de Sante Environnement en téléchargement gratuit  | Freepik">
            <a:extLst>
              <a:ext uri="{FF2B5EF4-FFF2-40B4-BE49-F238E27FC236}">
                <a16:creationId xmlns:a16="http://schemas.microsoft.com/office/drawing/2014/main" id="{35CA14FF-3432-55A4-B8B2-78D8242D0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2445" y="5259271"/>
            <a:ext cx="1143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48414570-A864-0DE7-2F0C-9767204CBF0F}"/>
              </a:ext>
            </a:extLst>
          </p:cNvPr>
          <p:cNvPicPr>
            <a:picLocks noChangeAspect="1"/>
          </p:cNvPicPr>
          <p:nvPr/>
        </p:nvPicPr>
        <p:blipFill>
          <a:blip r:embed="rId5"/>
          <a:stretch>
            <a:fillRect/>
          </a:stretch>
        </p:blipFill>
        <p:spPr>
          <a:xfrm>
            <a:off x="10458607" y="1436"/>
            <a:ext cx="1725906" cy="6858000"/>
          </a:xfrm>
          <a:prstGeom prst="rect">
            <a:avLst/>
          </a:prstGeom>
        </p:spPr>
      </p:pic>
      <p:pic>
        <p:nvPicPr>
          <p:cNvPr id="2" name="Image 1">
            <a:extLst>
              <a:ext uri="{FF2B5EF4-FFF2-40B4-BE49-F238E27FC236}">
                <a16:creationId xmlns:a16="http://schemas.microsoft.com/office/drawing/2014/main" id="{96682CAA-DC2B-4418-B8EE-B3AE9BB8B7D2}"/>
              </a:ext>
            </a:extLst>
          </p:cNvPr>
          <p:cNvPicPr>
            <a:picLocks noChangeAspect="1"/>
          </p:cNvPicPr>
          <p:nvPr/>
        </p:nvPicPr>
        <p:blipFill>
          <a:blip r:embed="rId6"/>
          <a:stretch>
            <a:fillRect/>
          </a:stretch>
        </p:blipFill>
        <p:spPr>
          <a:xfrm>
            <a:off x="8878425" y="-11530"/>
            <a:ext cx="1322947" cy="1322947"/>
          </a:xfrm>
          <a:prstGeom prst="rect">
            <a:avLst/>
          </a:prstGeom>
        </p:spPr>
      </p:pic>
      <p:pic>
        <p:nvPicPr>
          <p:cNvPr id="3" name="Image 2">
            <a:extLst>
              <a:ext uri="{FF2B5EF4-FFF2-40B4-BE49-F238E27FC236}">
                <a16:creationId xmlns:a16="http://schemas.microsoft.com/office/drawing/2014/main" id="{8BFC16D3-8938-4BC3-BD1E-E305953525B7}"/>
              </a:ext>
            </a:extLst>
          </p:cNvPr>
          <p:cNvPicPr>
            <a:picLocks noChangeAspect="1"/>
          </p:cNvPicPr>
          <p:nvPr/>
        </p:nvPicPr>
        <p:blipFill>
          <a:blip r:embed="rId7"/>
          <a:stretch>
            <a:fillRect/>
          </a:stretch>
        </p:blipFill>
        <p:spPr>
          <a:xfrm>
            <a:off x="1977228" y="-47955"/>
            <a:ext cx="2164268" cy="1388915"/>
          </a:xfrm>
          <a:prstGeom prst="rect">
            <a:avLst/>
          </a:prstGeom>
        </p:spPr>
      </p:pic>
      <p:sp>
        <p:nvSpPr>
          <p:cNvPr id="9" name="Text Box 11">
            <a:extLst>
              <a:ext uri="{FF2B5EF4-FFF2-40B4-BE49-F238E27FC236}">
                <a16:creationId xmlns:a16="http://schemas.microsoft.com/office/drawing/2014/main" id="{173A7EEB-8722-8C8F-B61A-45973C42BEEA}"/>
              </a:ext>
            </a:extLst>
          </p:cNvPr>
          <p:cNvSpPr txBox="1">
            <a:spLocks noChangeArrowheads="1"/>
          </p:cNvSpPr>
          <p:nvPr/>
        </p:nvSpPr>
        <p:spPr bwMode="auto">
          <a:xfrm>
            <a:off x="2796883" y="1423980"/>
            <a:ext cx="2689225" cy="305435"/>
          </a:xfrm>
          <a:prstGeom prst="rect">
            <a:avLst/>
          </a:prstGeom>
          <a:noFill/>
          <a:ln>
            <a:noFill/>
          </a:ln>
        </p:spPr>
        <p:txBody>
          <a:bodyPr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algn="ctr" eaLnBrk="1" fontAlgn="auto" hangingPunct="1">
              <a:spcBef>
                <a:spcPct val="50000"/>
              </a:spcBef>
              <a:spcAft>
                <a:spcPts val="0"/>
              </a:spcAft>
              <a:defRPr/>
            </a:pPr>
            <a:r>
              <a:rPr lang="fr-FR" altLang="en-US" sz="1400" b="1" i="1" kern="0" dirty="0">
                <a:solidFill>
                  <a:schemeClr val="accent2">
                    <a:lumMod val="75000"/>
                  </a:schemeClr>
                </a:solidFill>
                <a:latin typeface="Arial Black" panose="020B0A04020102020204" pitchFamily="34" charset="0"/>
              </a:rPr>
              <a:t>Organize</a:t>
            </a:r>
          </a:p>
        </p:txBody>
      </p:sp>
      <p:sp>
        <p:nvSpPr>
          <p:cNvPr id="15" name="Text Box 9">
            <a:extLst>
              <a:ext uri="{FF2B5EF4-FFF2-40B4-BE49-F238E27FC236}">
                <a16:creationId xmlns:a16="http://schemas.microsoft.com/office/drawing/2014/main" id="{355284B3-5C54-820B-A023-011A045CA3DE}"/>
              </a:ext>
            </a:extLst>
          </p:cNvPr>
          <p:cNvSpPr txBox="1">
            <a:spLocks noChangeArrowheads="1"/>
          </p:cNvSpPr>
          <p:nvPr/>
        </p:nvSpPr>
        <p:spPr bwMode="auto">
          <a:xfrm>
            <a:off x="1997694" y="1663876"/>
            <a:ext cx="4261667" cy="920750"/>
          </a:xfrm>
          <a:prstGeom prst="rect">
            <a:avLst/>
          </a:prstGeom>
          <a:noFill/>
          <a:ln>
            <a:noFill/>
          </a:ln>
        </p:spPr>
        <p:txBody>
          <a:bodyPr wrap="square"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fr-FR" altLang="en-US" sz="1800" b="1" i="1" kern="0" noProof="0" dirty="0">
                <a:ln>
                  <a:noFill/>
                </a:ln>
                <a:solidFill>
                  <a:srgbClr val="07A398">
                    <a:lumMod val="75000"/>
                  </a:srgbClr>
                </a:solidFill>
                <a:effectLst/>
                <a:uLnTx/>
                <a:uFillTx/>
                <a:latin typeface="Arial Black" panose="020B0A04020102020204" pitchFamily="34" charset="0"/>
                <a:sym typeface="+mn-ea"/>
              </a:rPr>
              <a:t>International </a:t>
            </a:r>
            <a:r>
              <a:rPr kumimoji="0" lang="fr-FR" altLang="en-US" sz="1800" b="1" i="1" u="none" strike="noStrike" kern="0" cap="none" spc="0" normalizeH="0" baseline="0" noProof="0" dirty="0">
                <a:ln>
                  <a:noFill/>
                </a:ln>
                <a:solidFill>
                  <a:srgbClr val="07A398">
                    <a:lumMod val="75000"/>
                  </a:srgbClr>
                </a:solidFill>
                <a:effectLst/>
                <a:uLnTx/>
                <a:uFillTx/>
                <a:latin typeface="Arial Black" panose="020B0A04020102020204" pitchFamily="34" charset="0"/>
              </a:rPr>
              <a:t>Conference of </a:t>
            </a:r>
            <a:r>
              <a:rPr lang="fr-FR" altLang="en-US" sz="1800" b="1" i="1" kern="0" noProof="0" dirty="0">
                <a:ln>
                  <a:noFill/>
                </a:ln>
                <a:solidFill>
                  <a:srgbClr val="07A398">
                    <a:lumMod val="75000"/>
                  </a:srgbClr>
                </a:solidFill>
                <a:effectLst/>
                <a:uLnTx/>
                <a:uFillTx/>
                <a:latin typeface="Arial Black" panose="020B0A04020102020204" pitchFamily="34" charset="0"/>
                <a:sym typeface="+mn-ea"/>
              </a:rPr>
              <a:t>Environmental </a:t>
            </a:r>
            <a:r>
              <a:rPr kumimoji="0" lang="fr-FR" altLang="en-US" sz="1800" b="1" i="1" u="none" strike="noStrike" kern="0" cap="none" spc="0" normalizeH="0" baseline="0" noProof="0" dirty="0">
                <a:ln>
                  <a:noFill/>
                </a:ln>
                <a:solidFill>
                  <a:srgbClr val="07A398">
                    <a:lumMod val="75000"/>
                  </a:srgbClr>
                </a:solidFill>
                <a:effectLst/>
                <a:uLnTx/>
                <a:uFillTx/>
                <a:latin typeface="Arial Black" panose="020B0A04020102020204" pitchFamily="34" charset="0"/>
              </a:rPr>
              <a:t>Toxicology     </a:t>
            </a:r>
          </a:p>
          <a:p>
            <a:pPr marL="0" marR="0" lvl="0" indent="0" algn="ctr" defTabSz="914400" eaLnBrk="1" fontAlgn="auto" latinLnBrk="0" hangingPunct="1">
              <a:lnSpc>
                <a:spcPct val="100000"/>
              </a:lnSpc>
              <a:spcBef>
                <a:spcPts val="0"/>
              </a:spcBef>
              <a:spcAft>
                <a:spcPts val="0"/>
              </a:spcAft>
              <a:buClrTx/>
              <a:buSzTx/>
              <a:buFontTx/>
              <a:buNone/>
              <a:defRPr/>
            </a:pPr>
            <a:r>
              <a:rPr kumimoji="0" lang="fr-FR" altLang="en-US" sz="1800" b="1" i="1" u="none" strike="noStrike" kern="0" cap="none" spc="0" normalizeH="0" baseline="0" noProof="0" dirty="0">
                <a:ln>
                  <a:noFill/>
                </a:ln>
                <a:solidFill>
                  <a:srgbClr val="07A398">
                    <a:lumMod val="75000"/>
                  </a:srgbClr>
                </a:solidFill>
                <a:effectLst/>
                <a:uLnTx/>
                <a:uFillTx/>
                <a:latin typeface="Arial Black" panose="020B0A04020102020204" pitchFamily="34" charset="0"/>
              </a:rPr>
              <a:t>and Health</a:t>
            </a:r>
          </a:p>
        </p:txBody>
      </p:sp>
      <p:sp>
        <p:nvSpPr>
          <p:cNvPr id="19" name="Rectangle 18">
            <a:extLst>
              <a:ext uri="{FF2B5EF4-FFF2-40B4-BE49-F238E27FC236}">
                <a16:creationId xmlns:a16="http://schemas.microsoft.com/office/drawing/2014/main" id="{5C16B22C-4892-1A24-CD0E-1BD53EDAC87C}"/>
              </a:ext>
            </a:extLst>
          </p:cNvPr>
          <p:cNvSpPr>
            <a:spLocks noChangeArrowheads="1"/>
          </p:cNvSpPr>
          <p:nvPr/>
        </p:nvSpPr>
        <p:spPr bwMode="auto">
          <a:xfrm>
            <a:off x="2552666" y="4073196"/>
            <a:ext cx="3379152" cy="1751965"/>
          </a:xfrm>
          <a:prstGeom prst="rect">
            <a:avLst/>
          </a:prstGeom>
          <a:noFill/>
          <a:ln>
            <a:noFill/>
          </a:ln>
        </p:spPr>
        <p:txBody>
          <a:bodyPr wrap="square" lIns="91401" tIns="45701" rIns="91401" bIns="4570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en-US" altLang="fr-FR" sz="800" b="1" i="1" kern="0" dirty="0">
                <a:solidFill>
                  <a:srgbClr val="07A398">
                    <a:lumMod val="75000"/>
                  </a:srgbClr>
                </a:solidFill>
                <a:latin typeface="Arial Black" panose="020B0A04020102020204" pitchFamily="34" charset="0"/>
              </a:rPr>
              <a:t>Honorary presidents of the </a:t>
            </a:r>
            <a:r>
              <a:rPr lang="fr-FR" altLang="en-US" sz="800" b="1" i="1" kern="0" dirty="0">
                <a:solidFill>
                  <a:srgbClr val="07A398">
                    <a:lumMod val="75000"/>
                  </a:srgbClr>
                </a:solidFill>
                <a:latin typeface="Arial Black" panose="020B0A04020102020204" pitchFamily="34" charset="0"/>
              </a:rPr>
              <a:t>Conference</a:t>
            </a:r>
            <a:br>
              <a:rPr lang="fr-FR" altLang="en-US" sz="800" b="1" i="1" kern="0" dirty="0">
                <a:solidFill>
                  <a:srgbClr val="07A398">
                    <a:lumMod val="75000"/>
                  </a:srgbClr>
                </a:solidFill>
                <a:latin typeface="Arial Black" panose="020B0A04020102020204" pitchFamily="34" charset="0"/>
              </a:rPr>
            </a:br>
            <a:r>
              <a:rPr lang="fr-FR" altLang="en-US" sz="800" b="1" i="1" kern="0" dirty="0">
                <a:solidFill>
                  <a:schemeClr val="tx1"/>
                </a:solidFill>
                <a:latin typeface="Arial Black" panose="020B0A04020102020204" pitchFamily="34" charset="0"/>
              </a:rPr>
              <a:t>The </a:t>
            </a:r>
            <a:r>
              <a:rPr lang="fr-FR" altLang="en-US" sz="800" b="1" i="1" kern="0" dirty="0">
                <a:solidFill>
                  <a:sysClr val="windowText" lastClr="000000"/>
                </a:solidFill>
                <a:latin typeface="Arial Black" panose="020B0A04020102020204" pitchFamily="34" charset="0"/>
              </a:rPr>
              <a:t>Rector of University of Annaba Pr MANAA Mohamed</a:t>
            </a:r>
            <a:br>
              <a:rPr lang="fr-FR" altLang="en-US" sz="800" b="1" i="1" kern="0" dirty="0">
                <a:solidFill>
                  <a:sysClr val="windowText" lastClr="000000"/>
                </a:solidFill>
                <a:latin typeface="Arial Black" panose="020B0A04020102020204" pitchFamily="34" charset="0"/>
              </a:rPr>
            </a:br>
            <a:r>
              <a:rPr lang="fr-FR" altLang="en-US" sz="800" b="1" i="1" kern="0" dirty="0">
                <a:solidFill>
                  <a:sysClr val="windowText" lastClr="000000"/>
                </a:solidFill>
                <a:latin typeface="Arial Black" panose="020B0A04020102020204" pitchFamily="34" charset="0"/>
              </a:rPr>
              <a:t>The Dean of Faculty of sciences Pr DJEBABLA </a:t>
            </a:r>
            <a:r>
              <a:rPr lang="fr-FR" altLang="en-US" sz="800" b="1" i="1" kern="0" dirty="0" err="1">
                <a:solidFill>
                  <a:sysClr val="windowText" lastClr="000000"/>
                </a:solidFill>
                <a:latin typeface="Arial Black" panose="020B0A04020102020204" pitchFamily="34" charset="0"/>
              </a:rPr>
              <a:t>Abdelhak</a:t>
            </a:r>
            <a:endParaRPr lang="fr-FR" altLang="en-US" sz="800" b="1" i="1" kern="0" dirty="0">
              <a:solidFill>
                <a:sysClr val="windowText" lastClr="000000"/>
              </a:solidFill>
              <a:latin typeface="Arial Black" panose="020B0A04020102020204" pitchFamily="34" charset="0"/>
            </a:endParaRPr>
          </a:p>
          <a:p>
            <a:pPr algn="ctr">
              <a:lnSpc>
                <a:spcPct val="150000"/>
              </a:lnSpc>
              <a:defRPr/>
            </a:pPr>
            <a:r>
              <a:rPr lang="fr-FR" altLang="en-US" sz="800" b="1" i="1" kern="0" dirty="0">
                <a:solidFill>
                  <a:srgbClr val="07A398">
                    <a:lumMod val="75000"/>
                  </a:srgbClr>
                </a:solidFill>
                <a:latin typeface="Arial Black" panose="020B0A04020102020204" pitchFamily="34" charset="0"/>
              </a:rPr>
              <a:t>Conference Presdent </a:t>
            </a:r>
          </a:p>
          <a:p>
            <a:pPr algn="ctr">
              <a:lnSpc>
                <a:spcPct val="150000"/>
              </a:lnSpc>
              <a:defRPr/>
            </a:pPr>
            <a:r>
              <a:rPr lang="fr-FR" altLang="en-US" sz="800" b="1" i="1" kern="0" dirty="0">
                <a:solidFill>
                  <a:sysClr val="windowText" lastClr="000000"/>
                </a:solidFill>
                <a:latin typeface="Arial Black" panose="020B0A04020102020204" pitchFamily="34" charset="0"/>
              </a:rPr>
              <a:t>Professeure SBARTAI Hana</a:t>
            </a:r>
          </a:p>
          <a:p>
            <a:pPr algn="ctr">
              <a:lnSpc>
                <a:spcPct val="150000"/>
              </a:lnSpc>
              <a:defRPr/>
            </a:pPr>
            <a:r>
              <a:rPr lang="fr-FR" altLang="en-US" sz="800" b="1" i="1" kern="0" dirty="0">
                <a:solidFill>
                  <a:srgbClr val="07A398">
                    <a:lumMod val="75000"/>
                  </a:srgbClr>
                </a:solidFill>
                <a:latin typeface="Arial Black" panose="020B0A04020102020204" pitchFamily="34" charset="0"/>
              </a:rPr>
              <a:t>President of scientific Comittee</a:t>
            </a:r>
          </a:p>
          <a:p>
            <a:pPr algn="ctr">
              <a:lnSpc>
                <a:spcPct val="150000"/>
              </a:lnSpc>
              <a:defRPr/>
            </a:pPr>
            <a:r>
              <a:rPr lang="fr-FR" altLang="en-US" sz="800" b="1" i="1" kern="0" dirty="0">
                <a:solidFill>
                  <a:sysClr val="windowText" lastClr="000000"/>
                </a:solidFill>
                <a:latin typeface="Arial Black" panose="020B0A04020102020204" pitchFamily="34" charset="0"/>
              </a:rPr>
              <a:t>Professeure BERREBBAH Houria</a:t>
            </a:r>
          </a:p>
          <a:p>
            <a:pPr algn="ctr">
              <a:lnSpc>
                <a:spcPct val="150000"/>
              </a:lnSpc>
              <a:defRPr/>
            </a:pPr>
            <a:r>
              <a:rPr lang="fr-FR" altLang="en-US" sz="800" b="1" i="1" kern="0" dirty="0">
                <a:solidFill>
                  <a:srgbClr val="07A398">
                    <a:lumMod val="75000"/>
                  </a:srgbClr>
                </a:solidFill>
                <a:latin typeface="Arial Black" panose="020B0A04020102020204" pitchFamily="34" charset="0"/>
                <a:sym typeface="+mn-ea"/>
              </a:rPr>
              <a:t>President of Organization Comittee</a:t>
            </a:r>
            <a:endParaRPr lang="fr-FR" altLang="en-US" sz="800" b="1" i="1" kern="0" dirty="0">
              <a:solidFill>
                <a:srgbClr val="07A398">
                  <a:lumMod val="75000"/>
                </a:srgbClr>
              </a:solidFill>
              <a:latin typeface="Arial Black" panose="020B0A04020102020204" pitchFamily="34" charset="0"/>
            </a:endParaRPr>
          </a:p>
          <a:p>
            <a:pPr algn="ctr">
              <a:lnSpc>
                <a:spcPct val="150000"/>
              </a:lnSpc>
              <a:defRPr/>
            </a:pPr>
            <a:r>
              <a:rPr lang="fr-FR" altLang="en-US" sz="800" b="1" i="1" kern="0" dirty="0">
                <a:solidFill>
                  <a:sysClr val="windowText" lastClr="000000"/>
                </a:solidFill>
                <a:latin typeface="Arial Black" panose="020B0A04020102020204" pitchFamily="34" charset="0"/>
              </a:rPr>
              <a:t>Docteur TERFAYA Moncef</a:t>
            </a:r>
          </a:p>
        </p:txBody>
      </p:sp>
      <p:sp>
        <p:nvSpPr>
          <p:cNvPr id="20" name="Text Box 28">
            <a:extLst>
              <a:ext uri="{FF2B5EF4-FFF2-40B4-BE49-F238E27FC236}">
                <a16:creationId xmlns:a16="http://schemas.microsoft.com/office/drawing/2014/main" id="{65DCE8AB-C7D3-6F20-1DAD-25F01F5D8229}"/>
              </a:ext>
            </a:extLst>
          </p:cNvPr>
          <p:cNvSpPr txBox="1">
            <a:spLocks noChangeArrowheads="1"/>
          </p:cNvSpPr>
          <p:nvPr/>
        </p:nvSpPr>
        <p:spPr bwMode="auto">
          <a:xfrm>
            <a:off x="2598185" y="5805861"/>
            <a:ext cx="3305352" cy="700153"/>
          </a:xfrm>
          <a:prstGeom prst="rect">
            <a:avLst/>
          </a:prstGeom>
          <a:noFill/>
          <a:ln>
            <a:noFill/>
          </a:ln>
        </p:spPr>
        <p:txBody>
          <a:bodyPr wrap="square" lIns="91401" tIns="45701" rIns="91401" bIns="45701">
            <a:spAutoFit/>
          </a:bodyPr>
          <a:lstStyle>
            <a:lvl1pPr>
              <a:defRPr sz="2800">
                <a:solidFill>
                  <a:schemeClr val="tx1"/>
                </a:solidFill>
                <a:latin typeface="Verdana" panose="020B0604030504040204" pitchFamily="34" charset="0"/>
              </a:defRPr>
            </a:lvl1pPr>
            <a:lvl2pPr>
              <a:defRPr sz="2400">
                <a:solidFill>
                  <a:schemeClr val="tx1"/>
                </a:solidFill>
                <a:latin typeface="Verdana" panose="020B0604030504040204" pitchFamily="34" charset="0"/>
              </a:defRPr>
            </a:lvl2pPr>
            <a:lvl3pPr>
              <a:defRPr sz="20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hangingPunct="0">
              <a:defRPr sz="2000">
                <a:solidFill>
                  <a:schemeClr val="tx1"/>
                </a:solidFill>
                <a:latin typeface="Verdana" panose="020B0604030504040204" pitchFamily="34" charset="0"/>
              </a:defRPr>
            </a:lvl6pPr>
            <a:lvl7pPr eaLnBrk="0" hangingPunct="0">
              <a:defRPr sz="2000">
                <a:solidFill>
                  <a:schemeClr val="tx1"/>
                </a:solidFill>
                <a:latin typeface="Verdana" panose="020B0604030504040204" pitchFamily="34" charset="0"/>
              </a:defRPr>
            </a:lvl7pPr>
            <a:lvl8pPr eaLnBrk="0" hangingPunct="0">
              <a:defRPr sz="2000">
                <a:solidFill>
                  <a:schemeClr val="tx1"/>
                </a:solidFill>
                <a:latin typeface="Verdana" panose="020B0604030504040204" pitchFamily="34" charset="0"/>
              </a:defRPr>
            </a:lvl8pPr>
            <a:lvl9pPr eaLnBrk="0" hangingPunct="0">
              <a:defRPr sz="20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fr-FR" altLang="en-US" sz="800" b="1" i="1" u="none" strike="noStrike" kern="0" cap="none" spc="0" normalizeH="0" baseline="0" noProof="0" dirty="0">
                <a:ln>
                  <a:noFill/>
                </a:ln>
                <a:solidFill>
                  <a:srgbClr val="07A398">
                    <a:lumMod val="75000"/>
                  </a:srgbClr>
                </a:solidFill>
                <a:effectLst/>
                <a:uLnTx/>
                <a:uFillTx/>
                <a:latin typeface="Arial Black" panose="020B0A04020102020204" pitchFamily="34" charset="0"/>
              </a:rPr>
              <a:t>Important dates </a:t>
            </a:r>
          </a:p>
          <a:p>
            <a:pPr marL="0" marR="0" lvl="0" indent="0" algn="ctr" defTabSz="914400" eaLnBrk="1" fontAlgn="auto" latinLnBrk="0" hangingPunct="1">
              <a:lnSpc>
                <a:spcPct val="100000"/>
              </a:lnSpc>
              <a:spcBef>
                <a:spcPct val="50000"/>
              </a:spcBef>
              <a:spcAft>
                <a:spcPts val="0"/>
              </a:spcAft>
              <a:buClrTx/>
              <a:buSzTx/>
              <a:buFontTx/>
              <a:buNone/>
              <a:defRPr/>
            </a:pPr>
            <a:r>
              <a:rPr lang="en-US" altLang="fr-FR" sz="700" b="1" i="1" kern="0" dirty="0">
                <a:solidFill>
                  <a:sysClr val="windowText" lastClr="000000"/>
                </a:solidFill>
                <a:latin typeface="Arial Black" panose="020B0A04020102020204" pitchFamily="34" charset="0"/>
              </a:rPr>
              <a:t>September</a:t>
            </a:r>
            <a:r>
              <a:rPr kumimoji="0" lang="en-US" altLang="fr-FR" sz="700" b="1" i="1" u="none" strike="noStrike" kern="0" cap="none" spc="0" normalizeH="0" baseline="0" noProof="0" dirty="0">
                <a:ln>
                  <a:noFill/>
                </a:ln>
                <a:solidFill>
                  <a:sysClr val="windowText" lastClr="000000"/>
                </a:solidFill>
                <a:effectLst/>
                <a:uLnTx/>
                <a:uFillTx/>
                <a:latin typeface="Arial Black" panose="020B0A04020102020204" pitchFamily="34" charset="0"/>
              </a:rPr>
              <a:t> </a:t>
            </a:r>
            <a:r>
              <a:rPr lang="en-US" altLang="fr-FR" sz="700" b="1" i="1" kern="0" dirty="0">
                <a:solidFill>
                  <a:sysClr val="windowText" lastClr="000000"/>
                </a:solidFill>
                <a:latin typeface="Arial Black" panose="020B0A04020102020204" pitchFamily="34" charset="0"/>
              </a:rPr>
              <a:t>05</a:t>
            </a:r>
            <a:r>
              <a:rPr kumimoji="0" lang="en-US" altLang="fr-FR" sz="700" b="1" i="1" u="none" strike="noStrike" kern="0" cap="none" spc="0" normalizeH="0" baseline="0" noProof="0" dirty="0">
                <a:ln>
                  <a:noFill/>
                </a:ln>
                <a:solidFill>
                  <a:sysClr val="windowText" lastClr="000000"/>
                </a:solidFill>
                <a:effectLst/>
                <a:uLnTx/>
                <a:uFillTx/>
                <a:latin typeface="Arial Black" panose="020B0A04020102020204" pitchFamily="34" charset="0"/>
              </a:rPr>
              <a:t>, 2025: Deadline for receipt of abstracts</a:t>
            </a:r>
          </a:p>
          <a:p>
            <a:pPr marL="0" marR="0" lvl="0" indent="0" algn="ctr" defTabSz="914400" eaLnBrk="1" fontAlgn="auto" latinLnBrk="0" hangingPunct="1">
              <a:lnSpc>
                <a:spcPct val="100000"/>
              </a:lnSpc>
              <a:spcBef>
                <a:spcPct val="50000"/>
              </a:spcBef>
              <a:spcAft>
                <a:spcPts val="0"/>
              </a:spcAft>
              <a:buClrTx/>
              <a:buSzTx/>
              <a:buFontTx/>
              <a:buNone/>
              <a:defRPr/>
            </a:pPr>
            <a:r>
              <a:rPr lang="en-US" altLang="fr-FR" sz="700" b="1" i="1" kern="0" dirty="0">
                <a:solidFill>
                  <a:sysClr val="windowText" lastClr="000000"/>
                </a:solidFill>
                <a:latin typeface="Arial Black" panose="020B0A04020102020204" pitchFamily="34" charset="0"/>
              </a:rPr>
              <a:t>September 10</a:t>
            </a:r>
            <a:r>
              <a:rPr kumimoji="0" lang="en-US" altLang="fr-FR" sz="700" b="1" i="1" u="none" strike="noStrike" kern="0" cap="none" spc="0" normalizeH="0" baseline="0" noProof="0" dirty="0">
                <a:ln>
                  <a:noFill/>
                </a:ln>
                <a:solidFill>
                  <a:sysClr val="windowText" lastClr="000000"/>
                </a:solidFill>
                <a:effectLst/>
                <a:uLnTx/>
                <a:uFillTx/>
                <a:latin typeface="Arial Black" panose="020B0A04020102020204" pitchFamily="34" charset="0"/>
              </a:rPr>
              <a:t>, 2025: Notification of acceptance of abstracts</a:t>
            </a:r>
          </a:p>
          <a:p>
            <a:pPr lvl="0" algn="ctr">
              <a:spcBef>
                <a:spcPct val="50000"/>
              </a:spcBef>
              <a:defRPr/>
            </a:pPr>
            <a:r>
              <a:rPr lang="en-US" altLang="fr-FR" sz="700" b="1" i="1" kern="0" dirty="0">
                <a:solidFill>
                  <a:sysClr val="windowText" lastClr="000000"/>
                </a:solidFill>
                <a:latin typeface="Arial Black" panose="020B0A04020102020204" pitchFamily="34" charset="0"/>
              </a:rPr>
              <a:t>September 15</a:t>
            </a:r>
            <a:r>
              <a:rPr kumimoji="0" lang="en-US" altLang="fr-FR" sz="700" b="1" i="1" u="none" strike="noStrike" kern="0" cap="none" spc="0" normalizeH="0" baseline="0" noProof="0" dirty="0">
                <a:ln>
                  <a:noFill/>
                </a:ln>
                <a:solidFill>
                  <a:sysClr val="windowText" lastClr="000000"/>
                </a:solidFill>
                <a:effectLst/>
                <a:uLnTx/>
                <a:uFillTx/>
                <a:latin typeface="Arial Black" panose="020B0A04020102020204" pitchFamily="34" charset="0"/>
              </a:rPr>
              <a:t>, 2025: Conference program</a:t>
            </a:r>
          </a:p>
        </p:txBody>
      </p:sp>
      <p:sp>
        <p:nvSpPr>
          <p:cNvPr id="21" name="ZoneTexte 27">
            <a:extLst>
              <a:ext uri="{FF2B5EF4-FFF2-40B4-BE49-F238E27FC236}">
                <a16:creationId xmlns:a16="http://schemas.microsoft.com/office/drawing/2014/main" id="{9316F63D-BD9C-28E1-71B5-D9BC4EFD9CD6}"/>
              </a:ext>
            </a:extLst>
          </p:cNvPr>
          <p:cNvSpPr txBox="1"/>
          <p:nvPr/>
        </p:nvSpPr>
        <p:spPr>
          <a:xfrm>
            <a:off x="3148757" y="29387"/>
            <a:ext cx="6094428" cy="119888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ct val="50000"/>
              </a:spcBef>
              <a:spcAft>
                <a:spcPts val="0"/>
              </a:spcAft>
              <a:defRPr/>
            </a:pPr>
            <a:r>
              <a:rPr lang="fr-FR" altLang="en-US" b="1" kern="0" dirty="0">
                <a:solidFill>
                  <a:schemeClr val="accent2">
                    <a:lumMod val="75000"/>
                  </a:schemeClr>
                </a:solidFill>
                <a:latin typeface="Arial Black" panose="020B0A04020102020204" pitchFamily="34" charset="0"/>
              </a:rPr>
              <a:t>BADJI MOKHTAR-ANNABA </a:t>
            </a:r>
            <a:r>
              <a:rPr lang="fr-FR" altLang="en-US" b="1" kern="0" dirty="0">
                <a:solidFill>
                  <a:schemeClr val="accent2">
                    <a:lumMod val="75000"/>
                  </a:schemeClr>
                </a:solidFill>
                <a:latin typeface="Arial Black" panose="020B0A04020102020204" pitchFamily="34" charset="0"/>
                <a:sym typeface="+mn-ea"/>
              </a:rPr>
              <a:t>UNIVERSITY</a:t>
            </a:r>
          </a:p>
          <a:p>
            <a:pPr algn="ctr" eaLnBrk="1" fontAlgn="auto" hangingPunct="1">
              <a:spcBef>
                <a:spcPct val="50000"/>
              </a:spcBef>
              <a:spcAft>
                <a:spcPts val="0"/>
              </a:spcAft>
              <a:defRPr/>
            </a:pPr>
            <a:endParaRPr lang="fr-FR" altLang="en-US" b="1" kern="0" dirty="0">
              <a:solidFill>
                <a:schemeClr val="accent2">
                  <a:lumMod val="75000"/>
                </a:schemeClr>
              </a:solidFill>
              <a:latin typeface="Century Gothic" panose="020B0502020202020204" pitchFamily="34" charset="0"/>
              <a:sym typeface="+mn-ea"/>
            </a:endParaRPr>
          </a:p>
          <a:p>
            <a:pPr algn="ctr" eaLnBrk="1" fontAlgn="auto" hangingPunct="1">
              <a:spcBef>
                <a:spcPct val="50000"/>
              </a:spcBef>
              <a:spcAft>
                <a:spcPts val="0"/>
              </a:spcAft>
              <a:defRPr/>
            </a:pPr>
            <a:r>
              <a:rPr lang="fr-FR" altLang="en-US" b="1" kern="0" dirty="0">
                <a:solidFill>
                  <a:schemeClr val="accent2">
                    <a:lumMod val="75000"/>
                  </a:schemeClr>
                </a:solidFill>
                <a:latin typeface="Arial" panose="020B0604020202020204" pitchFamily="34" charset="0"/>
                <a:cs typeface="Arial" panose="020B0604020202020204" pitchFamily="34" charset="0"/>
                <a:sym typeface="+mn-ea"/>
              </a:rPr>
              <a:t>Cell Toxicology Laboratory</a:t>
            </a:r>
            <a:endParaRPr lang="fr-FR" altLang="en-US" sz="1800" b="1" kern="0" dirty="0">
              <a:solidFill>
                <a:schemeClr val="accent2">
                  <a:lumMod val="75000"/>
                </a:schemeClr>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B2108E2F-46ED-C04F-27F1-387B55871DC0}"/>
              </a:ext>
            </a:extLst>
          </p:cNvPr>
          <p:cNvPicPr>
            <a:picLocks noChangeAspect="1"/>
          </p:cNvPicPr>
          <p:nvPr/>
        </p:nvPicPr>
        <p:blipFill>
          <a:blip r:embed="rId8"/>
          <a:stretch>
            <a:fillRect/>
          </a:stretch>
        </p:blipFill>
        <p:spPr>
          <a:xfrm>
            <a:off x="2464759" y="6348922"/>
            <a:ext cx="653483" cy="500403"/>
          </a:xfrm>
          <a:prstGeom prst="rect">
            <a:avLst/>
          </a:prstGeom>
        </p:spPr>
      </p:pic>
      <p:pic>
        <p:nvPicPr>
          <p:cNvPr id="7" name="Image 6">
            <a:extLst>
              <a:ext uri="{FF2B5EF4-FFF2-40B4-BE49-F238E27FC236}">
                <a16:creationId xmlns:a16="http://schemas.microsoft.com/office/drawing/2014/main" id="{DCE64FC5-58F1-E83F-C6CF-DBEC51471665}"/>
              </a:ext>
            </a:extLst>
          </p:cNvPr>
          <p:cNvPicPr>
            <a:picLocks noChangeAspect="1"/>
          </p:cNvPicPr>
          <p:nvPr/>
        </p:nvPicPr>
        <p:blipFill>
          <a:blip r:embed="rId9"/>
          <a:stretch>
            <a:fillRect/>
          </a:stretch>
        </p:blipFill>
        <p:spPr>
          <a:xfrm>
            <a:off x="2493040" y="4908935"/>
            <a:ext cx="541538" cy="507599"/>
          </a:xfrm>
          <a:prstGeom prst="rect">
            <a:avLst/>
          </a:prstGeom>
        </p:spPr>
      </p:pic>
      <p:pic>
        <p:nvPicPr>
          <p:cNvPr id="8" name="Image 7">
            <a:extLst>
              <a:ext uri="{FF2B5EF4-FFF2-40B4-BE49-F238E27FC236}">
                <a16:creationId xmlns:a16="http://schemas.microsoft.com/office/drawing/2014/main" id="{6C329E1D-C753-BCB7-68FB-E66FC816AF71}"/>
              </a:ext>
            </a:extLst>
          </p:cNvPr>
          <p:cNvPicPr>
            <a:picLocks noChangeAspect="1"/>
          </p:cNvPicPr>
          <p:nvPr/>
        </p:nvPicPr>
        <p:blipFill>
          <a:blip r:embed="rId10"/>
          <a:stretch>
            <a:fillRect/>
          </a:stretch>
        </p:blipFill>
        <p:spPr>
          <a:xfrm>
            <a:off x="5355735" y="4911037"/>
            <a:ext cx="647423" cy="505497"/>
          </a:xfrm>
          <a:prstGeom prst="rect">
            <a:avLst/>
          </a:prstGeom>
        </p:spPr>
      </p:pic>
      <p:pic>
        <p:nvPicPr>
          <p:cNvPr id="10" name="Image 9">
            <a:extLst>
              <a:ext uri="{FF2B5EF4-FFF2-40B4-BE49-F238E27FC236}">
                <a16:creationId xmlns:a16="http://schemas.microsoft.com/office/drawing/2014/main" id="{DA4FDFC7-9A28-9C6B-FA9D-D3819112FDE3}"/>
              </a:ext>
            </a:extLst>
          </p:cNvPr>
          <p:cNvPicPr>
            <a:picLocks noChangeAspect="1"/>
          </p:cNvPicPr>
          <p:nvPr/>
        </p:nvPicPr>
        <p:blipFill>
          <a:blip r:embed="rId11"/>
          <a:stretch>
            <a:fillRect/>
          </a:stretch>
        </p:blipFill>
        <p:spPr>
          <a:xfrm>
            <a:off x="5372976" y="6358349"/>
            <a:ext cx="585552" cy="488299"/>
          </a:xfrm>
          <a:prstGeom prst="rect">
            <a:avLst/>
          </a:prstGeom>
        </p:spPr>
      </p:pic>
      <p:pic>
        <p:nvPicPr>
          <p:cNvPr id="11" name="Image 10">
            <a:extLst>
              <a:ext uri="{FF2B5EF4-FFF2-40B4-BE49-F238E27FC236}">
                <a16:creationId xmlns:a16="http://schemas.microsoft.com/office/drawing/2014/main" id="{2A61D0AE-78C8-B691-168C-EAEDE8B099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1944" y="2502874"/>
            <a:ext cx="1936505" cy="1059631"/>
          </a:xfrm>
          <a:prstGeom prst="rect">
            <a:avLst/>
          </a:prstGeom>
        </p:spPr>
      </p:pic>
    </p:spTree>
    <p:extLst>
      <p:ext uri="{BB962C8B-B14F-4D97-AF65-F5344CB8AC3E}">
        <p14:creationId xmlns:p14="http://schemas.microsoft.com/office/powerpoint/2010/main" val="110684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58A4-EE11-1050-5347-52F886A0C05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D817A44-9054-4FCA-84BC-19EE456ABB1D}"/>
              </a:ext>
            </a:extLst>
          </p:cNvPr>
          <p:cNvSpPr/>
          <p:nvPr/>
        </p:nvSpPr>
        <p:spPr>
          <a:xfrm>
            <a:off x="1851381" y="-19434"/>
            <a:ext cx="8629175" cy="1412665"/>
          </a:xfrm>
          <a:prstGeom prst="rect">
            <a:avLst/>
          </a:prstGeom>
          <a:solidFill>
            <a:schemeClr val="accent6">
              <a:lumMod val="20000"/>
              <a:lumOff val="80000"/>
            </a:scheme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Arial"/>
              <a:cs typeface="+mn-cs"/>
            </a:endParaRPr>
          </a:p>
        </p:txBody>
      </p:sp>
      <p:pic>
        <p:nvPicPr>
          <p:cNvPr id="1028" name="Picture 4" descr="Annaba">
            <a:extLst>
              <a:ext uri="{FF2B5EF4-FFF2-40B4-BE49-F238E27FC236}">
                <a16:creationId xmlns:a16="http://schemas.microsoft.com/office/drawing/2014/main" id="{97A62E13-159A-89EC-6448-6990D1FE5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121031" cy="685429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6382C4D4-F95C-695B-C51B-979AB45DCB72}"/>
              </a:ext>
            </a:extLst>
          </p:cNvPr>
          <p:cNvSpPr/>
          <p:nvPr/>
        </p:nvSpPr>
        <p:spPr>
          <a:xfrm>
            <a:off x="2121030" y="0"/>
            <a:ext cx="8149883" cy="116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5" name="Image 4">
            <a:extLst>
              <a:ext uri="{FF2B5EF4-FFF2-40B4-BE49-F238E27FC236}">
                <a16:creationId xmlns:a16="http://schemas.microsoft.com/office/drawing/2014/main" id="{3F428B71-68D6-9946-543D-D0B267A8BA73}"/>
              </a:ext>
            </a:extLst>
          </p:cNvPr>
          <p:cNvPicPr>
            <a:picLocks noChangeAspect="1"/>
          </p:cNvPicPr>
          <p:nvPr/>
        </p:nvPicPr>
        <p:blipFill>
          <a:blip r:embed="rId4"/>
          <a:stretch>
            <a:fillRect/>
          </a:stretch>
        </p:blipFill>
        <p:spPr>
          <a:xfrm>
            <a:off x="10480556" y="5725"/>
            <a:ext cx="1696535" cy="6858000"/>
          </a:xfrm>
          <a:prstGeom prst="rect">
            <a:avLst/>
          </a:prstGeom>
        </p:spPr>
      </p:pic>
      <p:sp>
        <p:nvSpPr>
          <p:cNvPr id="7" name="Text Box 29">
            <a:extLst>
              <a:ext uri="{FF2B5EF4-FFF2-40B4-BE49-F238E27FC236}">
                <a16:creationId xmlns:a16="http://schemas.microsoft.com/office/drawing/2014/main" id="{AD396217-4B4A-33F2-F9A2-B19BFAC36759}"/>
              </a:ext>
            </a:extLst>
          </p:cNvPr>
          <p:cNvSpPr txBox="1">
            <a:spLocks noChangeArrowheads="1"/>
          </p:cNvSpPr>
          <p:nvPr/>
        </p:nvSpPr>
        <p:spPr bwMode="auto">
          <a:xfrm>
            <a:off x="7407306" y="4022559"/>
            <a:ext cx="1271906" cy="1200290"/>
          </a:xfrm>
          <a:prstGeom prst="rect">
            <a:avLst/>
          </a:prstGeom>
          <a:noFill/>
          <a:ln w="28575">
            <a:solidFill>
              <a:srgbClr val="00B050"/>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lvl="0" algn="ctr">
              <a:spcBef>
                <a:spcPct val="50000"/>
              </a:spcBef>
              <a:defRPr/>
            </a:pPr>
            <a:r>
              <a:rPr lang="fr-FR" altLang="en-US" sz="800" b="1" kern="0" dirty="0">
                <a:solidFill>
                  <a:srgbClr val="07A398">
                    <a:lumMod val="75000"/>
                  </a:srgbClr>
                </a:solidFill>
                <a:latin typeface="Arial Black" panose="020B0A04020102020204" pitchFamily="34" charset="0"/>
              </a:rPr>
              <a:t>Information</a:t>
            </a:r>
          </a:p>
          <a:p>
            <a:pPr lvl="0" algn="ctr">
              <a:spcBef>
                <a:spcPct val="50000"/>
              </a:spcBef>
              <a:defRPr/>
            </a:pPr>
            <a:r>
              <a:rPr lang="fr-FR" altLang="en-US" sz="800" b="1" kern="0" dirty="0">
                <a:solidFill>
                  <a:sysClr val="windowText" lastClr="000000"/>
                </a:solidFill>
                <a:latin typeface="Arial Black" panose="020B0A04020102020204" pitchFamily="34" charset="0"/>
              </a:rPr>
              <a:t>T</a:t>
            </a:r>
            <a:r>
              <a:rPr lang="en-US" altLang="fr-FR" sz="800" b="1" kern="0" dirty="0">
                <a:solidFill>
                  <a:sysClr val="windowText" lastClr="000000"/>
                </a:solidFill>
                <a:latin typeface="Arial Black" panose="020B0A04020102020204" pitchFamily="34" charset="0"/>
              </a:rPr>
              <a:t>he best papers from the </a:t>
            </a:r>
            <a:r>
              <a:rPr lang="fr-FR" altLang="en-US" sz="800" b="1" kern="0" dirty="0" err="1">
                <a:solidFill>
                  <a:sysClr val="windowText" lastClr="000000"/>
                </a:solidFill>
                <a:latin typeface="Arial Black" panose="020B0A04020102020204" pitchFamily="34" charset="0"/>
              </a:rPr>
              <a:t>conference</a:t>
            </a:r>
            <a:r>
              <a:rPr lang="fr-FR" altLang="en-US" sz="800" b="1" kern="0" dirty="0">
                <a:solidFill>
                  <a:sysClr val="windowText" lastClr="000000"/>
                </a:solidFill>
                <a:latin typeface="Arial Black" panose="020B0A04020102020204" pitchFamily="34" charset="0"/>
              </a:rPr>
              <a:t> </a:t>
            </a:r>
            <a:r>
              <a:rPr lang="en-US" altLang="fr-FR" sz="800" b="1" kern="0" dirty="0">
                <a:solidFill>
                  <a:sysClr val="windowText" lastClr="000000"/>
                </a:solidFill>
                <a:latin typeface="Arial Black" panose="020B0A04020102020204" pitchFamily="34" charset="0"/>
              </a:rPr>
              <a:t>will be published in a </a:t>
            </a:r>
            <a:r>
              <a:rPr lang="en-US" altLang="fr-FR" sz="800" b="1" kern="0" dirty="0" err="1">
                <a:solidFill>
                  <a:sysClr val="windowText" lastClr="000000"/>
                </a:solidFill>
                <a:latin typeface="Arial Black" panose="020B0A04020102020204" pitchFamily="34" charset="0"/>
              </a:rPr>
              <a:t>scopus</a:t>
            </a:r>
            <a:r>
              <a:rPr lang="en-US" altLang="fr-FR" sz="800" b="1" kern="0" dirty="0">
                <a:solidFill>
                  <a:sysClr val="windowText" lastClr="000000"/>
                </a:solidFill>
                <a:latin typeface="Arial Black" panose="020B0A04020102020204" pitchFamily="34" charset="0"/>
              </a:rPr>
              <a:t>-indexed journal</a:t>
            </a: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fr-FR" altLang="" sz="800" b="1" i="0" u="none" strike="noStrike" kern="0" cap="none" spc="0" normalizeH="0" baseline="0" noProof="0" dirty="0">
              <a:ln>
                <a:noFill/>
              </a:ln>
              <a:solidFill>
                <a:sysClr val="windowText" lastClr="000000"/>
              </a:solidFill>
              <a:effectLst/>
              <a:uLnTx/>
              <a:uFillTx/>
              <a:latin typeface="Arial Black" panose="020B0A04020102020204" pitchFamily="34" charset="0"/>
            </a:endParaRPr>
          </a:p>
        </p:txBody>
      </p:sp>
      <p:sp>
        <p:nvSpPr>
          <p:cNvPr id="9" name="Text Box 30">
            <a:extLst>
              <a:ext uri="{FF2B5EF4-FFF2-40B4-BE49-F238E27FC236}">
                <a16:creationId xmlns:a16="http://schemas.microsoft.com/office/drawing/2014/main" id="{3CF33D79-7262-C560-7BB5-A8E2AFE09DFE}"/>
              </a:ext>
            </a:extLst>
          </p:cNvPr>
          <p:cNvSpPr txBox="1">
            <a:spLocks noChangeArrowheads="1"/>
          </p:cNvSpPr>
          <p:nvPr/>
        </p:nvSpPr>
        <p:spPr bwMode="auto">
          <a:xfrm>
            <a:off x="7388924" y="1771513"/>
            <a:ext cx="1278487" cy="2185175"/>
          </a:xfrm>
          <a:prstGeom prst="rect">
            <a:avLst/>
          </a:prstGeom>
          <a:noFill/>
          <a:ln w="28575">
            <a:solidFill>
              <a:schemeClr val="accent6"/>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lvl="0" algn="ctr">
              <a:spcBef>
                <a:spcPct val="50000"/>
              </a:spcBef>
              <a:defRPr/>
            </a:pPr>
            <a:r>
              <a:rPr lang="fr-FR" altLang="en-US" sz="800" b="1" kern="0" dirty="0">
                <a:solidFill>
                  <a:srgbClr val="07A398">
                    <a:lumMod val="75000"/>
                  </a:srgbClr>
                </a:solidFill>
                <a:latin typeface="Arial Black" panose="020B0A04020102020204" pitchFamily="34" charset="0"/>
              </a:rPr>
              <a:t>Abstracts </a:t>
            </a:r>
            <a:r>
              <a:rPr lang="fr-FR" altLang="en-US" sz="800" b="1" kern="0" dirty="0" err="1">
                <a:solidFill>
                  <a:srgbClr val="07A398">
                    <a:lumMod val="75000"/>
                  </a:srgbClr>
                </a:solidFill>
                <a:latin typeface="Arial Black" panose="020B0A04020102020204" pitchFamily="34" charset="0"/>
              </a:rPr>
              <a:t>intructons</a:t>
            </a:r>
            <a:endParaRPr lang="fr-FR" altLang="en-US" sz="800" b="1" kern="0" dirty="0">
              <a:solidFill>
                <a:srgbClr val="07A398">
                  <a:lumMod val="75000"/>
                </a:srgbClr>
              </a:solidFill>
              <a:latin typeface="Arial Black" panose="020B0A04020102020204" pitchFamily="34" charset="0"/>
            </a:endParaRPr>
          </a:p>
          <a:p>
            <a:pPr lvl="0" algn="ctr">
              <a:spcBef>
                <a:spcPct val="50000"/>
              </a:spcBef>
              <a:defRPr/>
            </a:pPr>
            <a:r>
              <a:rPr lang="en-US" altLang="fr-FR" sz="800" kern="0" dirty="0">
                <a:solidFill>
                  <a:sysClr val="windowText" lastClr="000000"/>
                </a:solidFill>
                <a:latin typeface="Arial Black" panose="020B0A04020102020204" pitchFamily="34" charset="0"/>
              </a:rPr>
              <a:t>Title (Times 14, Bold, Lowercase)First Name Last Name1, First Name Last Name</a:t>
            </a:r>
            <a:r>
              <a:rPr lang="en-US" altLang="en-US" sz="800" kern="0" dirty="0">
                <a:solidFill>
                  <a:sysClr val="windowText" lastClr="000000"/>
                </a:solidFill>
                <a:latin typeface="Arial Black" panose="020B0A04020102020204" pitchFamily="34" charset="0"/>
              </a:rPr>
              <a:t>²</a:t>
            </a:r>
            <a:r>
              <a:rPr lang="en-US" altLang="fr-FR" sz="800" kern="0" dirty="0">
                <a:solidFill>
                  <a:sysClr val="windowText" lastClr="000000"/>
                </a:solidFill>
                <a:latin typeface="Arial Black" panose="020B0A04020102020204" pitchFamily="34" charset="0"/>
              </a:rPr>
              <a:t> (12)1,2: Institution and e-mail (11) </a:t>
            </a:r>
          </a:p>
          <a:p>
            <a:pPr lvl="0" algn="ctr">
              <a:spcBef>
                <a:spcPct val="50000"/>
              </a:spcBef>
              <a:defRPr/>
            </a:pPr>
            <a:r>
              <a:rPr lang="en-US" altLang="fr-FR" sz="800" kern="0" dirty="0">
                <a:solidFill>
                  <a:sysClr val="windowText" lastClr="000000"/>
                </a:solidFill>
                <a:latin typeface="Arial Black" panose="020B0A04020102020204" pitchFamily="34" charset="0"/>
              </a:rPr>
              <a:t>Abstract written in times new roman 12</a:t>
            </a:r>
          </a:p>
          <a:p>
            <a:pPr lvl="0" algn="ctr">
              <a:spcBef>
                <a:spcPct val="50000"/>
              </a:spcBef>
              <a:defRPr/>
            </a:pPr>
            <a:r>
              <a:rPr lang="en-US" altLang="fr-FR" sz="800" kern="0" dirty="0">
                <a:solidFill>
                  <a:sysClr val="windowText" lastClr="000000"/>
                </a:solidFill>
                <a:latin typeface="Arial Black" panose="020B0A04020102020204" pitchFamily="34" charset="0"/>
              </a:rPr>
              <a:t> line spacing 1,5 </a:t>
            </a:r>
          </a:p>
          <a:p>
            <a:pPr lvl="0" algn="ctr">
              <a:spcBef>
                <a:spcPct val="50000"/>
              </a:spcBef>
              <a:defRPr/>
            </a:pPr>
            <a:r>
              <a:rPr lang="en-US" altLang="fr-FR" sz="800" kern="0" dirty="0">
                <a:solidFill>
                  <a:sysClr val="windowText" lastClr="000000"/>
                </a:solidFill>
                <a:latin typeface="Arial Black" panose="020B0A04020102020204" pitchFamily="34" charset="0"/>
              </a:rPr>
              <a:t>250 words</a:t>
            </a:r>
          </a:p>
        </p:txBody>
      </p:sp>
      <p:sp>
        <p:nvSpPr>
          <p:cNvPr id="25" name="Text Box 26">
            <a:extLst>
              <a:ext uri="{FF2B5EF4-FFF2-40B4-BE49-F238E27FC236}">
                <a16:creationId xmlns:a16="http://schemas.microsoft.com/office/drawing/2014/main" id="{B9CDA6AE-815E-E83D-8973-B216D8B6714D}"/>
              </a:ext>
            </a:extLst>
          </p:cNvPr>
          <p:cNvSpPr txBox="1">
            <a:spLocks noChangeArrowheads="1"/>
          </p:cNvSpPr>
          <p:nvPr/>
        </p:nvSpPr>
        <p:spPr bwMode="auto">
          <a:xfrm>
            <a:off x="4895532" y="6372508"/>
            <a:ext cx="2402555" cy="400050"/>
          </a:xfrm>
          <a:prstGeom prst="rect">
            <a:avLst/>
          </a:prstGeom>
          <a:noFill/>
          <a:ln w="28575">
            <a:solidFill>
              <a:schemeClr val="accent6"/>
            </a:solidFill>
            <a:prstDash val="sysDot"/>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lvl="0" algn="ctr">
              <a:spcBef>
                <a:spcPct val="50000"/>
              </a:spcBef>
              <a:defRPr/>
            </a:pPr>
            <a:r>
              <a:rPr lang="fr-FR" altLang="en-US" sz="800" b="1" kern="0" dirty="0" err="1">
                <a:solidFill>
                  <a:srgbClr val="07A398">
                    <a:lumMod val="75000"/>
                  </a:srgbClr>
                </a:solidFill>
                <a:latin typeface="Arial Black" panose="020B0A04020102020204" pitchFamily="34" charset="0"/>
              </a:rPr>
              <a:t>Language</a:t>
            </a:r>
            <a:r>
              <a:rPr lang="fr-FR" altLang="en-US" sz="800" b="1" kern="0" dirty="0">
                <a:solidFill>
                  <a:srgbClr val="07A398">
                    <a:lumMod val="75000"/>
                  </a:srgbClr>
                </a:solidFill>
                <a:latin typeface="Arial Black" panose="020B0A04020102020204" pitchFamily="34" charset="0"/>
              </a:rPr>
              <a:t> of </a:t>
            </a:r>
            <a:r>
              <a:rPr lang="fr-FR" altLang="en-US" sz="800" b="1" kern="0" dirty="0" err="1">
                <a:solidFill>
                  <a:srgbClr val="07A398">
                    <a:lumMod val="75000"/>
                  </a:srgbClr>
                </a:solidFill>
                <a:latin typeface="Arial Black" panose="020B0A04020102020204" pitchFamily="34" charset="0"/>
              </a:rPr>
              <a:t>presentation</a:t>
            </a:r>
            <a:endParaRPr lang="fr-FR" altLang="en-US" sz="800" kern="0" dirty="0">
              <a:solidFill>
                <a:srgbClr val="07A398">
                  <a:lumMod val="75000"/>
                </a:srgbClr>
              </a:solidFill>
              <a:latin typeface="Arial Black" panose="020B0A04020102020204" pitchFamily="34" charset="0"/>
            </a:endParaRPr>
          </a:p>
          <a:p>
            <a:pPr lvl="0" algn="ctr">
              <a:spcBef>
                <a:spcPct val="50000"/>
              </a:spcBef>
              <a:defRPr/>
            </a:pPr>
            <a:r>
              <a:rPr lang="fr-FR" altLang="en-US" sz="800" kern="0" dirty="0" err="1">
                <a:solidFill>
                  <a:srgbClr val="000000"/>
                </a:solidFill>
                <a:latin typeface="Arial Black" panose="020B0A04020102020204" pitchFamily="34" charset="0"/>
              </a:rPr>
              <a:t>Frensh</a:t>
            </a:r>
            <a:r>
              <a:rPr lang="fr-FR" altLang="en-US" sz="800" kern="0" dirty="0">
                <a:solidFill>
                  <a:srgbClr val="000000"/>
                </a:solidFill>
                <a:latin typeface="Arial Black" panose="020B0A04020102020204" pitchFamily="34" charset="0"/>
              </a:rPr>
              <a:t>, </a:t>
            </a:r>
            <a:r>
              <a:rPr lang="fr-FR" altLang="en-US" sz="800" kern="0" dirty="0" err="1">
                <a:solidFill>
                  <a:sysClr val="windowText" lastClr="000000"/>
                </a:solidFill>
                <a:latin typeface="Arial Black" panose="020B0A04020102020204" pitchFamily="34" charset="0"/>
              </a:rPr>
              <a:t>Arabic</a:t>
            </a:r>
            <a:r>
              <a:rPr lang="fr-FR" altLang="en-US" sz="800" kern="0" dirty="0">
                <a:solidFill>
                  <a:sysClr val="windowText" lastClr="000000"/>
                </a:solidFill>
                <a:latin typeface="Arial Black" panose="020B0A04020102020204" pitchFamily="34" charset="0"/>
              </a:rPr>
              <a:t> or English.</a:t>
            </a:r>
          </a:p>
        </p:txBody>
      </p:sp>
      <p:sp>
        <p:nvSpPr>
          <p:cNvPr id="30" name="Rectangle 24">
            <a:extLst>
              <a:ext uri="{FF2B5EF4-FFF2-40B4-BE49-F238E27FC236}">
                <a16:creationId xmlns:a16="http://schemas.microsoft.com/office/drawing/2014/main" id="{7FC75BD3-12D3-EF83-64BA-B41FA60A0A80}"/>
              </a:ext>
            </a:extLst>
          </p:cNvPr>
          <p:cNvSpPr>
            <a:spLocks noChangeArrowheads="1"/>
          </p:cNvSpPr>
          <p:nvPr/>
        </p:nvSpPr>
        <p:spPr bwMode="auto">
          <a:xfrm>
            <a:off x="3890313" y="1541922"/>
            <a:ext cx="1972469" cy="2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charset="0"/>
              </a:defRPr>
            </a:lvl1pPr>
            <a:lvl2pPr marL="742950" indent="-285750">
              <a:defRPr>
                <a:solidFill>
                  <a:schemeClr val="tx1"/>
                </a:solidFill>
                <a:latin typeface="Verdana" panose="020B0604030504040204" pitchFamily="34" charset="0"/>
                <a:cs typeface="Arial Unicode MS" charset="0"/>
              </a:defRPr>
            </a:lvl2pPr>
            <a:lvl3pPr marL="1143000" indent="-228600">
              <a:defRPr>
                <a:solidFill>
                  <a:schemeClr val="tx1"/>
                </a:solidFill>
                <a:latin typeface="Verdana" panose="020B0604030504040204" pitchFamily="34" charset="0"/>
                <a:cs typeface="Arial Unicode MS" charset="0"/>
              </a:defRPr>
            </a:lvl3pPr>
            <a:lvl4pPr marL="1600200" indent="-228600">
              <a:defRPr>
                <a:solidFill>
                  <a:schemeClr val="tx1"/>
                </a:solidFill>
                <a:latin typeface="Verdana" panose="020B0604030504040204" pitchFamily="34" charset="0"/>
                <a:cs typeface="Arial Unicode MS" charset="0"/>
              </a:defRPr>
            </a:lvl4pPr>
            <a:lvl5pPr marL="2057400" indent="-228600">
              <a:defRPr>
                <a:solidFill>
                  <a:schemeClr val="tx1"/>
                </a:solidFill>
                <a:latin typeface="Verdana" panose="020B0604030504040204" pitchFamily="34" charset="0"/>
                <a:cs typeface="Arial Unicode MS"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charset="0"/>
              </a:defRPr>
            </a:lvl9pPr>
          </a:lstStyle>
          <a:p>
            <a:pPr algn="ctr">
              <a:spcBef>
                <a:spcPct val="50000"/>
              </a:spcBef>
            </a:pPr>
            <a:r>
              <a:rPr lang="fr-FR" altLang="en-US" sz="1100" b="1" i="1" dirty="0">
                <a:solidFill>
                  <a:srgbClr val="B30D0D"/>
                </a:solidFill>
              </a:rPr>
              <a:t>Scientific </a:t>
            </a:r>
            <a:r>
              <a:rPr lang="fr-FR" altLang="en-US" sz="1100" b="1" i="1" dirty="0" err="1">
                <a:solidFill>
                  <a:srgbClr val="B30D0D"/>
                </a:solidFill>
              </a:rPr>
              <a:t>Comittee</a:t>
            </a:r>
            <a:r>
              <a:rPr lang="fr-FR" altLang="" sz="1100" b="1" i="1" dirty="0">
                <a:solidFill>
                  <a:srgbClr val="B30D0D"/>
                </a:solidFill>
              </a:rPr>
              <a:t>                 </a:t>
            </a:r>
          </a:p>
        </p:txBody>
      </p:sp>
      <p:graphicFrame>
        <p:nvGraphicFramePr>
          <p:cNvPr id="31" name="Tableau 30">
            <a:extLst>
              <a:ext uri="{FF2B5EF4-FFF2-40B4-BE49-F238E27FC236}">
                <a16:creationId xmlns:a16="http://schemas.microsoft.com/office/drawing/2014/main" id="{E2204FDD-ECB1-CF6C-A1ED-92D8B54AD30E}"/>
              </a:ext>
            </a:extLst>
          </p:cNvPr>
          <p:cNvGraphicFramePr>
            <a:graphicFrameLocks noGrp="1"/>
          </p:cNvGraphicFramePr>
          <p:nvPr/>
        </p:nvGraphicFramePr>
        <p:xfrm>
          <a:off x="8722289" y="1752198"/>
          <a:ext cx="1654479" cy="3134754"/>
        </p:xfrm>
        <a:graphic>
          <a:graphicData uri="http://schemas.openxmlformats.org/drawingml/2006/table">
            <a:tbl>
              <a:tblPr firstRow="1" firstCol="1" bandRow="1"/>
              <a:tblGrid>
                <a:gridCol w="1654479">
                  <a:extLst>
                    <a:ext uri="{9D8B030D-6E8A-4147-A177-3AD203B41FA5}">
                      <a16:colId xmlns:a16="http://schemas.microsoft.com/office/drawing/2014/main" val="20000"/>
                    </a:ext>
                  </a:extLst>
                </a:gridCol>
              </a:tblGrid>
              <a:tr h="313533">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Terfaya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Slimani R.</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Atailia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R.</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Bouaricha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H.</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Issaad</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G.</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Djekoun</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6990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Derradji</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M.</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151675">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Amamra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R.</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Zouainia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S.</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Boutabia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W.</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Chernine</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S.</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Zerari</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L.</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Zouaghi F.</a:t>
                      </a:r>
                    </a:p>
                    <a:p>
                      <a:pPr marL="171450" indent="-171450" algn="l">
                        <a:lnSpc>
                          <a:spcPct val="150000"/>
                        </a:lnSpc>
                        <a:spcAft>
                          <a:spcPts val="0"/>
                        </a:spcAft>
                        <a:buFont typeface="Arial" pitchFamily="34" charset="0"/>
                        <a:buChar char="•"/>
                      </a:pP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Dr. </a:t>
                      </a:r>
                      <a:r>
                        <a:rPr lang="fr-FR" sz="800" b="1"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Trea</a:t>
                      </a:r>
                      <a:r>
                        <a:rPr lang="fr-FR" sz="8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F.</a:t>
                      </a: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itchFamily="34" charset="0"/>
                        <a:buNone/>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anose="020B0604020202020204" pitchFamily="34" charset="0"/>
                        <a:buNone/>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15000"/>
                        </a:lnSpc>
                        <a:spcAft>
                          <a:spcPts val="0"/>
                        </a:spcAft>
                        <a:buFont typeface="Arial" pitchFamily="34" charset="0"/>
                        <a:buChar char="•"/>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171450" indent="-171450" algn="l">
                        <a:lnSpc>
                          <a:spcPct val="115000"/>
                        </a:lnSpc>
                        <a:spcAft>
                          <a:spcPts val="0"/>
                        </a:spcAft>
                        <a:buFont typeface="Arial" pitchFamily="34" charset="0"/>
                        <a:buChar char="•"/>
                      </a:pPr>
                      <a:endParaRPr lang="fr-FR" sz="8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137721">
                <a:tc>
                  <a:txBody>
                    <a:bodyPr/>
                    <a:lstStyle>
                      <a:lvl1pPr marL="0" algn="l" defTabSz="766180" rtl="0" eaLnBrk="1" latinLnBrk="0" hangingPunct="1">
                        <a:defRPr sz="1500" kern="1200">
                          <a:solidFill>
                            <a:schemeClr val="tx1"/>
                          </a:solidFill>
                          <a:latin typeface="Calibri"/>
                        </a:defRPr>
                      </a:lvl1pPr>
                      <a:lvl2pPr marL="383028" algn="l" defTabSz="766180" rtl="0" eaLnBrk="1" latinLnBrk="0" hangingPunct="1">
                        <a:defRPr sz="1500" kern="1200">
                          <a:solidFill>
                            <a:schemeClr val="tx1"/>
                          </a:solidFill>
                          <a:latin typeface="Calibri"/>
                        </a:defRPr>
                      </a:lvl2pPr>
                      <a:lvl3pPr marL="766180" algn="l" defTabSz="766180" rtl="0" eaLnBrk="1" latinLnBrk="0" hangingPunct="1">
                        <a:defRPr sz="1500" kern="1200">
                          <a:solidFill>
                            <a:schemeClr val="tx1"/>
                          </a:solidFill>
                          <a:latin typeface="Calibri"/>
                        </a:defRPr>
                      </a:lvl3pPr>
                      <a:lvl4pPr marL="1149208" algn="l" defTabSz="766180" rtl="0" eaLnBrk="1" latinLnBrk="0" hangingPunct="1">
                        <a:defRPr sz="1500" kern="1200">
                          <a:solidFill>
                            <a:schemeClr val="tx1"/>
                          </a:solidFill>
                          <a:latin typeface="Calibri"/>
                        </a:defRPr>
                      </a:lvl4pPr>
                      <a:lvl5pPr marL="1532359" algn="l" defTabSz="766180" rtl="0" eaLnBrk="1" latinLnBrk="0" hangingPunct="1">
                        <a:defRPr sz="1500" kern="1200">
                          <a:solidFill>
                            <a:schemeClr val="tx1"/>
                          </a:solidFill>
                          <a:latin typeface="Calibri"/>
                        </a:defRPr>
                      </a:lvl5pPr>
                      <a:lvl6pPr marL="1915388" algn="l" defTabSz="766180" rtl="0" eaLnBrk="1" latinLnBrk="0" hangingPunct="1">
                        <a:defRPr sz="1500" kern="1200">
                          <a:solidFill>
                            <a:schemeClr val="tx1"/>
                          </a:solidFill>
                          <a:latin typeface="Calibri"/>
                        </a:defRPr>
                      </a:lvl6pPr>
                      <a:lvl7pPr marL="2298416" algn="l" defTabSz="766180" rtl="0" eaLnBrk="1" latinLnBrk="0" hangingPunct="1">
                        <a:defRPr sz="1500" kern="1200">
                          <a:solidFill>
                            <a:schemeClr val="tx1"/>
                          </a:solidFill>
                          <a:latin typeface="Calibri"/>
                        </a:defRPr>
                      </a:lvl7pPr>
                      <a:lvl8pPr marL="2681533" algn="l" defTabSz="766180" rtl="0" eaLnBrk="1" latinLnBrk="0" hangingPunct="1">
                        <a:defRPr sz="1500" kern="1200">
                          <a:solidFill>
                            <a:schemeClr val="tx1"/>
                          </a:solidFill>
                          <a:latin typeface="Calibri"/>
                        </a:defRPr>
                      </a:lvl8pPr>
                      <a:lvl9pPr marL="3064596" algn="l" defTabSz="766180" rtl="0" eaLnBrk="1" latinLnBrk="0" hangingPunct="1">
                        <a:defRPr sz="1500" kern="1200">
                          <a:solidFill>
                            <a:schemeClr val="tx1"/>
                          </a:solidFill>
                          <a:latin typeface="Calibri"/>
                        </a:defRPr>
                      </a:lvl9pPr>
                    </a:lstStyle>
                    <a:p>
                      <a:pPr marL="0" indent="0" algn="l">
                        <a:lnSpc>
                          <a:spcPct val="115000"/>
                        </a:lnSpc>
                        <a:spcAft>
                          <a:spcPts val="0"/>
                        </a:spcAft>
                        <a:buFont typeface="Arial" pitchFamily="34" charset="0"/>
                        <a:buNone/>
                      </a:pPr>
                      <a:endParaRPr lang="fr-FR" sz="800" b="1" baseline="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24" marR="68524"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bl>
          </a:graphicData>
        </a:graphic>
      </p:graphicFrame>
      <p:sp>
        <p:nvSpPr>
          <p:cNvPr id="34" name="ZoneTexte 33">
            <a:extLst>
              <a:ext uri="{FF2B5EF4-FFF2-40B4-BE49-F238E27FC236}">
                <a16:creationId xmlns:a16="http://schemas.microsoft.com/office/drawing/2014/main" id="{BD01650A-0BBC-19B6-45FD-34668B9C321E}"/>
              </a:ext>
            </a:extLst>
          </p:cNvPr>
          <p:cNvSpPr txBox="1"/>
          <p:nvPr/>
        </p:nvSpPr>
        <p:spPr>
          <a:xfrm>
            <a:off x="8739922" y="4707832"/>
            <a:ext cx="1654479" cy="2098780"/>
          </a:xfrm>
          <a:prstGeom prst="rect">
            <a:avLst/>
          </a:prstGeom>
          <a:solidFill>
            <a:schemeClr val="bg1">
              <a:lumMod val="95000"/>
            </a:schemeClr>
          </a:solidFill>
        </p:spPr>
        <p:txBody>
          <a:bodyPr wrap="square" rtlCol="0">
            <a:spAutoFit/>
          </a:bodyPr>
          <a:lstStyle/>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Kerkoub</a:t>
            </a:r>
            <a:r>
              <a:rPr lang="fr-FR" sz="800" b="1" dirty="0">
                <a:latin typeface="Verdana" panose="020B0604030504040204" pitchFamily="34" charset="0"/>
                <a:ea typeface="Verdana" panose="020B0604030504040204" pitchFamily="34" charset="0"/>
                <a:cs typeface="Arial" panose="020B0604020202020204" pitchFamily="34" charset="0"/>
              </a:rPr>
              <a:t> N.</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Yaiche</a:t>
            </a:r>
            <a:r>
              <a:rPr lang="fr-FR" sz="800" b="1" dirty="0">
                <a:latin typeface="Verdana" panose="020B0604030504040204" pitchFamily="34" charset="0"/>
                <a:ea typeface="Verdana" panose="020B0604030504040204" pitchFamily="34" charset="0"/>
                <a:cs typeface="Arial" panose="020B0604020202020204" pitchFamily="34" charset="0"/>
              </a:rPr>
              <a:t> F.</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Cheraitia</a:t>
            </a:r>
            <a:r>
              <a:rPr lang="fr-FR" sz="800" b="1" dirty="0">
                <a:latin typeface="Verdana" panose="020B0604030504040204" pitchFamily="34" charset="0"/>
                <a:ea typeface="Verdana" panose="020B0604030504040204" pitchFamily="34" charset="0"/>
                <a:cs typeface="Arial" panose="020B0604020202020204" pitchFamily="34" charset="0"/>
              </a:rPr>
              <a:t> S.</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Laib</a:t>
            </a:r>
            <a:r>
              <a:rPr lang="fr-FR" sz="800" b="1" dirty="0">
                <a:latin typeface="Verdana" panose="020B0604030504040204" pitchFamily="34" charset="0"/>
                <a:ea typeface="Verdana" panose="020B0604030504040204" pitchFamily="34" charset="0"/>
                <a:cs typeface="Arial" panose="020B0604020202020204" pitchFamily="34" charset="0"/>
              </a:rPr>
              <a:t> B.</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Khen</a:t>
            </a:r>
            <a:r>
              <a:rPr lang="fr-FR" sz="800" b="1" dirty="0">
                <a:latin typeface="Verdana" panose="020B0604030504040204" pitchFamily="34" charset="0"/>
                <a:ea typeface="Verdana" panose="020B0604030504040204" pitchFamily="34" charset="0"/>
                <a:cs typeface="Arial" panose="020B0604020202020204" pitchFamily="34" charset="0"/>
              </a:rPr>
              <a:t> L.</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Tladjeni</a:t>
            </a:r>
            <a:r>
              <a:rPr lang="fr-FR" sz="800" b="1" dirty="0">
                <a:latin typeface="Verdana" panose="020B0604030504040204" pitchFamily="34" charset="0"/>
                <a:ea typeface="Verdana" panose="020B0604030504040204" pitchFamily="34" charset="0"/>
                <a:cs typeface="Arial" panose="020B0604020202020204" pitchFamily="34" charset="0"/>
              </a:rPr>
              <a:t> N.</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Benalima</a:t>
            </a:r>
            <a:r>
              <a:rPr lang="fr-FR" sz="800" b="1" dirty="0">
                <a:latin typeface="Verdana" panose="020B0604030504040204" pitchFamily="34" charset="0"/>
                <a:ea typeface="Verdana" panose="020B0604030504040204" pitchFamily="34" charset="0"/>
                <a:cs typeface="Arial" panose="020B0604020202020204" pitchFamily="34" charset="0"/>
              </a:rPr>
              <a:t> H.</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Hafsi</a:t>
            </a:r>
            <a:r>
              <a:rPr lang="fr-FR" sz="800" b="1" dirty="0">
                <a:latin typeface="Verdana" panose="020B0604030504040204" pitchFamily="34" charset="0"/>
                <a:ea typeface="Verdana" panose="020B0604030504040204" pitchFamily="34" charset="0"/>
                <a:cs typeface="Arial" panose="020B0604020202020204" pitchFamily="34" charset="0"/>
              </a:rPr>
              <a:t> J.</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Boughoula</a:t>
            </a:r>
            <a:r>
              <a:rPr lang="fr-FR" sz="800" b="1" dirty="0">
                <a:latin typeface="Verdana" panose="020B0604030504040204" pitchFamily="34" charset="0"/>
                <a:ea typeface="Verdana" panose="020B0604030504040204" pitchFamily="34" charset="0"/>
                <a:cs typeface="Arial" panose="020B0604020202020204" pitchFamily="34" charset="0"/>
              </a:rPr>
              <a:t> R.</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Benamara</a:t>
            </a:r>
            <a:r>
              <a:rPr lang="fr-FR" sz="800" b="1" dirty="0">
                <a:latin typeface="Verdana" panose="020B0604030504040204" pitchFamily="34" charset="0"/>
                <a:ea typeface="Verdana" panose="020B0604030504040204" pitchFamily="34" charset="0"/>
                <a:cs typeface="Arial" panose="020B0604020202020204" pitchFamily="34" charset="0"/>
              </a:rPr>
              <a:t> S.</a:t>
            </a:r>
          </a:p>
          <a:p>
            <a:pPr marL="171450" indent="-171450">
              <a:lnSpc>
                <a:spcPct val="150000"/>
              </a:lnSpc>
              <a:buFont typeface="Arial" panose="020B0604020202020204" pitchFamily="34" charset="0"/>
              <a:buChar char="•"/>
            </a:pPr>
            <a:r>
              <a:rPr lang="fr-FR" sz="800" b="1" dirty="0">
                <a:latin typeface="Verdana" panose="020B0604030504040204" pitchFamily="34" charset="0"/>
                <a:ea typeface="Verdana" panose="020B0604030504040204" pitchFamily="34" charset="0"/>
                <a:cs typeface="Arial" panose="020B0604020202020204" pitchFamily="34" charset="0"/>
              </a:rPr>
              <a:t>Dr. </a:t>
            </a:r>
            <a:r>
              <a:rPr lang="fr-FR" sz="800" b="1" dirty="0" err="1">
                <a:latin typeface="Verdana" panose="020B0604030504040204" pitchFamily="34" charset="0"/>
                <a:ea typeface="Verdana" panose="020B0604030504040204" pitchFamily="34" charset="0"/>
                <a:cs typeface="Arial" panose="020B0604020202020204" pitchFamily="34" charset="0"/>
              </a:rPr>
              <a:t>Benabdelkrim</a:t>
            </a:r>
            <a:r>
              <a:rPr lang="fr-FR" sz="800" b="1" dirty="0">
                <a:latin typeface="Verdana" panose="020B0604030504040204" pitchFamily="34" charset="0"/>
                <a:ea typeface="Verdana" panose="020B0604030504040204" pitchFamily="34" charset="0"/>
                <a:cs typeface="Arial" panose="020B0604020202020204" pitchFamily="34" charset="0"/>
              </a:rPr>
              <a:t> S.</a:t>
            </a:r>
            <a:endParaRPr lang="fr-DZ" sz="800" b="1" dirty="0">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8" name="Tableau 7">
            <a:extLst>
              <a:ext uri="{FF2B5EF4-FFF2-40B4-BE49-F238E27FC236}">
                <a16:creationId xmlns:a16="http://schemas.microsoft.com/office/drawing/2014/main" id="{30D3F8B2-506B-2B11-2B4C-17BBC7247931}"/>
              </a:ext>
            </a:extLst>
          </p:cNvPr>
          <p:cNvGraphicFramePr>
            <a:graphicFrameLocks noGrp="1"/>
          </p:cNvGraphicFramePr>
          <p:nvPr>
            <p:extLst>
              <p:ext uri="{D42A27DB-BD31-4B8C-83A1-F6EECF244321}">
                <p14:modId xmlns:p14="http://schemas.microsoft.com/office/powerpoint/2010/main" val="4118951801"/>
              </p:ext>
            </p:extLst>
          </p:nvPr>
        </p:nvGraphicFramePr>
        <p:xfrm>
          <a:off x="2303284" y="1780162"/>
          <a:ext cx="2501296" cy="5026451"/>
        </p:xfrm>
        <a:graphic>
          <a:graphicData uri="http://schemas.openxmlformats.org/drawingml/2006/table">
            <a:tbl>
              <a:tblPr firstRow="1" bandRow="1">
                <a:tableStyleId>{68D230F3-CF80-4859-8CE7-A43EE81993B5}</a:tableStyleId>
              </a:tblPr>
              <a:tblGrid>
                <a:gridCol w="1425387">
                  <a:extLst>
                    <a:ext uri="{9D8B030D-6E8A-4147-A177-3AD203B41FA5}">
                      <a16:colId xmlns:a16="http://schemas.microsoft.com/office/drawing/2014/main" val="2030362764"/>
                    </a:ext>
                  </a:extLst>
                </a:gridCol>
                <a:gridCol w="1075909">
                  <a:extLst>
                    <a:ext uri="{9D8B030D-6E8A-4147-A177-3AD203B41FA5}">
                      <a16:colId xmlns:a16="http://schemas.microsoft.com/office/drawing/2014/main" val="138893794"/>
                    </a:ext>
                  </a:extLst>
                </a:gridCol>
              </a:tblGrid>
              <a:tr h="227679">
                <a:tc>
                  <a:txBody>
                    <a:bodyPr/>
                    <a:lstStyle/>
                    <a:p>
                      <a:pPr algn="l">
                        <a:lnSpc>
                          <a:spcPct val="100000"/>
                        </a:lnSpc>
                      </a:pPr>
                      <a:r>
                        <a:rPr lang="fr-FR" sz="7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Pr. </a:t>
                      </a:r>
                      <a:r>
                        <a:rPr lang="fr-FR" sz="700" b="1" dirty="0" err="1">
                          <a:solidFill>
                            <a:schemeClr val="tx1"/>
                          </a:solidFill>
                          <a:latin typeface="Verdana" panose="020B0604030504040204" pitchFamily="34" charset="0"/>
                          <a:ea typeface="Verdana" panose="020B0604030504040204" pitchFamily="34" charset="0"/>
                          <a:cs typeface="Times New Roman" panose="02020603050405020304" pitchFamily="18" charset="0"/>
                        </a:rPr>
                        <a:t>Berrebbah</a:t>
                      </a:r>
                      <a:r>
                        <a:rPr lang="fr-FR" sz="7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  H.</a:t>
                      </a:r>
                      <a:endParaRPr lang="fr-DZ" sz="7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605801411"/>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Sbartai</a:t>
                      </a:r>
                      <a:r>
                        <a:rPr lang="fr-FR" sz="700" b="1" dirty="0">
                          <a:latin typeface="Verdana" panose="020B0604030504040204" pitchFamily="34" charset="0"/>
                          <a:ea typeface="Verdana" panose="020B0604030504040204" pitchFamily="34" charset="0"/>
                          <a:cs typeface="Times New Roman" panose="02020603050405020304" pitchFamily="18" charset="0"/>
                        </a:rPr>
                        <a:t> H.</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30154744"/>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Djebar M.R.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(CRE)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27220950"/>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Ouali K.</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91622088"/>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Boudjlida</a:t>
                      </a:r>
                      <a:r>
                        <a:rPr lang="fr-FR" sz="700" b="1" dirty="0">
                          <a:latin typeface="Verdana" panose="020B0604030504040204" pitchFamily="34" charset="0"/>
                          <a:ea typeface="Verdana" panose="020B0604030504040204" pitchFamily="34" charset="0"/>
                          <a:cs typeface="Times New Roman" panose="02020603050405020304" pitchFamily="18" charset="0"/>
                        </a:rPr>
                        <a:t>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258766139"/>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Djebar A.B.</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306908069"/>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Berredjem</a:t>
                      </a:r>
                      <a:r>
                        <a:rPr lang="fr-FR" sz="700" b="1" dirty="0">
                          <a:latin typeface="Verdana" panose="020B0604030504040204" pitchFamily="34" charset="0"/>
                          <a:ea typeface="Verdana" panose="020B0604030504040204" pitchFamily="34" charset="0"/>
                          <a:cs typeface="Times New Roman" panose="02020603050405020304" pitchFamily="18" charset="0"/>
                        </a:rPr>
                        <a:t>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369038479"/>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Sbartai</a:t>
                      </a:r>
                      <a:r>
                        <a:rPr lang="fr-FR" sz="700" b="1" dirty="0">
                          <a:latin typeface="Verdana" panose="020B0604030504040204" pitchFamily="34" charset="0"/>
                          <a:ea typeface="Verdana" panose="020B0604030504040204" pitchFamily="34" charset="0"/>
                          <a:cs typeface="Times New Roman" panose="02020603050405020304" pitchFamily="18" charset="0"/>
                        </a:rPr>
                        <a:t> I.</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414524700"/>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Bensoltane</a:t>
                      </a:r>
                      <a:r>
                        <a:rPr lang="fr-FR" sz="700" b="1" dirty="0">
                          <a:latin typeface="Verdana" panose="020B0604030504040204" pitchFamily="34" charset="0"/>
                          <a:ea typeface="Verdana" panose="020B0604030504040204" pitchFamily="34" charset="0"/>
                          <a:cs typeface="Times New Roman" panose="02020603050405020304" pitchFamily="18" charset="0"/>
                        </a:rPr>
                        <a:t> S.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960014301"/>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Djaafer</a:t>
                      </a:r>
                      <a:r>
                        <a:rPr lang="fr-FR" sz="700" b="1" dirty="0">
                          <a:latin typeface="Verdana" panose="020B0604030504040204" pitchFamily="34" charset="0"/>
                          <a:ea typeface="Verdana" panose="020B0604030504040204" pitchFamily="34" charset="0"/>
                          <a:cs typeface="Times New Roman" panose="02020603050405020304" pitchFamily="18" charset="0"/>
                        </a:rPr>
                        <a:t> R.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96727339"/>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Dr. </a:t>
                      </a:r>
                      <a:r>
                        <a:rPr lang="fr-FR" sz="700" b="1" dirty="0" err="1">
                          <a:latin typeface="Verdana" panose="020B0604030504040204" pitchFamily="34" charset="0"/>
                          <a:ea typeface="Verdana" panose="020B0604030504040204" pitchFamily="34" charset="0"/>
                          <a:cs typeface="Times New Roman" panose="02020603050405020304" pitchFamily="18" charset="0"/>
                        </a:rPr>
                        <a:t>Kerkoub</a:t>
                      </a:r>
                      <a:r>
                        <a:rPr lang="fr-FR" sz="700" b="1" dirty="0">
                          <a:latin typeface="Verdana" panose="020B0604030504040204" pitchFamily="34" charset="0"/>
                          <a:ea typeface="Verdana" panose="020B0604030504040204" pitchFamily="34" charset="0"/>
                          <a:cs typeface="Times New Roman" panose="02020603050405020304" pitchFamily="18" charset="0"/>
                        </a:rPr>
                        <a:t> F.</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041051"/>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Djedi</a:t>
                      </a:r>
                      <a:r>
                        <a:rPr lang="fr-FR" sz="700" b="1" dirty="0">
                          <a:latin typeface="Verdana" panose="020B0604030504040204" pitchFamily="34" charset="0"/>
                          <a:ea typeface="Verdana" panose="020B0604030504040204" pitchFamily="34" charset="0"/>
                          <a:cs typeface="Times New Roman" panose="02020603050405020304" pitchFamily="18" charset="0"/>
                        </a:rPr>
                        <a:t> H.</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72384468"/>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Boumendjel</a:t>
                      </a:r>
                      <a:r>
                        <a:rPr lang="fr-FR" sz="700" b="1" dirty="0">
                          <a:latin typeface="Verdana" panose="020B0604030504040204" pitchFamily="34" charset="0"/>
                          <a:ea typeface="Verdana" panose="020B0604030504040204" pitchFamily="34" charset="0"/>
                          <a:cs typeface="Times New Roman" panose="02020603050405020304" pitchFamily="18" charset="0"/>
                        </a:rPr>
                        <a:t> A.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734490818"/>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Amrani  </a:t>
                      </a:r>
                      <a:r>
                        <a:rPr lang="fr-FR" sz="700" b="1" dirty="0" err="1">
                          <a:latin typeface="Verdana" panose="020B0604030504040204" pitchFamily="34" charset="0"/>
                          <a:ea typeface="Verdana" panose="020B0604030504040204" pitchFamily="34" charset="0"/>
                          <a:cs typeface="Times New Roman" panose="02020603050405020304" pitchFamily="18" charset="0"/>
                        </a:rPr>
                        <a:t>Kirane</a:t>
                      </a:r>
                      <a:r>
                        <a:rPr lang="fr-FR" sz="700" b="1" dirty="0">
                          <a:latin typeface="Verdana" panose="020B0604030504040204" pitchFamily="34" charset="0"/>
                          <a:ea typeface="Verdana" panose="020B0604030504040204" pitchFamily="34" charset="0"/>
                          <a:cs typeface="Times New Roman" panose="02020603050405020304" pitchFamily="18"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30192932"/>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Benbouzid</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(UBMA)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064264152"/>
                  </a:ext>
                </a:extLst>
              </a:tr>
              <a:tr h="350275">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Ziane</a:t>
                      </a:r>
                      <a:r>
                        <a:rPr lang="fr-FR" sz="700" b="1" dirty="0">
                          <a:latin typeface="Verdana" panose="020B0604030504040204" pitchFamily="34" charset="0"/>
                          <a:ea typeface="Verdana" panose="020B0604030504040204" pitchFamily="34" charset="0"/>
                          <a:cs typeface="Times New Roman" panose="02020603050405020304" pitchFamily="18" charset="0"/>
                        </a:rPr>
                        <a:t> 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Algérie (UBMA)</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3587288040"/>
                  </a:ext>
                </a:extLst>
              </a:tr>
              <a:tr h="350275">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Brinis</a:t>
                      </a:r>
                      <a:r>
                        <a:rPr lang="fr-FR" sz="700" b="1" dirty="0">
                          <a:latin typeface="Verdana" panose="020B0604030504040204" pitchFamily="34" charset="0"/>
                          <a:ea typeface="Verdana" panose="020B0604030504040204" pitchFamily="34" charset="0"/>
                          <a:cs typeface="Times New Roman" panose="02020603050405020304" pitchFamily="18" charset="0"/>
                        </a:rPr>
                        <a:t> A.</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Algérie (UBMA)</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905689632"/>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Dr. </a:t>
                      </a:r>
                      <a:r>
                        <a:rPr lang="fr-FR" sz="700" b="1" dirty="0" err="1">
                          <a:latin typeface="Verdana" panose="020B0604030504040204" pitchFamily="34" charset="0"/>
                          <a:ea typeface="Verdana" panose="020B0604030504040204" pitchFamily="34" charset="0"/>
                          <a:cs typeface="Times New Roman" panose="02020603050405020304" pitchFamily="18" charset="0"/>
                        </a:rPr>
                        <a:t>Dadouh</a:t>
                      </a:r>
                      <a:r>
                        <a:rPr lang="fr-FR" sz="700" b="1" dirty="0">
                          <a:latin typeface="Verdana" panose="020B0604030504040204" pitchFamily="34" charset="0"/>
                          <a:ea typeface="Verdana" panose="020B0604030504040204" pitchFamily="34" charset="0"/>
                          <a:cs typeface="Times New Roman" panose="02020603050405020304" pitchFamily="18" charset="0"/>
                        </a:rPr>
                        <a:t>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(Skikda)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061327128"/>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Mezejeri</a:t>
                      </a:r>
                      <a:r>
                        <a:rPr lang="fr-FR" sz="700" b="1" dirty="0">
                          <a:latin typeface="Verdana" panose="020B0604030504040204" pitchFamily="34" charset="0"/>
                          <a:ea typeface="Verdana" panose="020B0604030504040204" pitchFamily="34" charset="0"/>
                          <a:cs typeface="Times New Roman" panose="02020603050405020304" pitchFamily="18"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(Skikda)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80392667"/>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Belkhodja</a:t>
                      </a:r>
                      <a:r>
                        <a:rPr lang="fr-FR" sz="700" b="1" dirty="0">
                          <a:latin typeface="Verdana" panose="020B0604030504040204" pitchFamily="34" charset="0"/>
                          <a:ea typeface="Verdana" panose="020B0604030504040204" pitchFamily="34" charset="0"/>
                          <a:cs typeface="Times New Roman" panose="02020603050405020304" pitchFamily="18" charset="0"/>
                        </a:rPr>
                        <a:t> M.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(ORAN)</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808551793"/>
                  </a:ext>
                </a:extLst>
              </a:tr>
              <a:tr h="227679">
                <a:tc>
                  <a:txBody>
                    <a:bodyPr/>
                    <a:lstStyle/>
                    <a:p>
                      <a:pPr algn="l">
                        <a:lnSpc>
                          <a:spcPct val="100000"/>
                        </a:lnSpc>
                      </a:pPr>
                      <a:r>
                        <a:rPr lang="fr-FR" sz="700" b="1" dirty="0">
                          <a:latin typeface="Verdana" panose="020B0604030504040204" pitchFamily="34" charset="0"/>
                          <a:ea typeface="Verdana" panose="020B0604030504040204" pitchFamily="34" charset="0"/>
                          <a:cs typeface="Times New Roman" panose="02020603050405020304" pitchFamily="18" charset="0"/>
                        </a:rPr>
                        <a:t>Pr. </a:t>
                      </a:r>
                      <a:r>
                        <a:rPr lang="fr-FR" sz="700" b="1" dirty="0" err="1">
                          <a:latin typeface="Verdana" panose="020B0604030504040204" pitchFamily="34" charset="0"/>
                          <a:ea typeface="Verdana" panose="020B0604030504040204" pitchFamily="34" charset="0"/>
                          <a:cs typeface="Times New Roman" panose="02020603050405020304" pitchFamily="18" charset="0"/>
                        </a:rPr>
                        <a:t>Allioua</a:t>
                      </a:r>
                      <a:r>
                        <a:rPr lang="fr-FR" sz="700" b="1" dirty="0">
                          <a:latin typeface="Verdana" panose="020B0604030504040204" pitchFamily="34" charset="0"/>
                          <a:ea typeface="Verdana" panose="020B0604030504040204" pitchFamily="34" charset="0"/>
                          <a:cs typeface="Times New Roman" panose="02020603050405020304" pitchFamily="18" charset="0"/>
                        </a:rPr>
                        <a:t> A.</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0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Algérie (ORAN)</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37321806"/>
                  </a:ext>
                </a:extLst>
              </a:tr>
            </a:tbl>
          </a:graphicData>
        </a:graphic>
      </p:graphicFrame>
      <p:graphicFrame>
        <p:nvGraphicFramePr>
          <p:cNvPr id="27" name="Tableau 26">
            <a:extLst>
              <a:ext uri="{FF2B5EF4-FFF2-40B4-BE49-F238E27FC236}">
                <a16:creationId xmlns:a16="http://schemas.microsoft.com/office/drawing/2014/main" id="{E349FE47-4C13-5F33-B955-502A530CEBAF}"/>
              </a:ext>
            </a:extLst>
          </p:cNvPr>
          <p:cNvGraphicFramePr>
            <a:graphicFrameLocks noGrp="1"/>
          </p:cNvGraphicFramePr>
          <p:nvPr>
            <p:extLst>
              <p:ext uri="{D42A27DB-BD31-4B8C-83A1-F6EECF244321}">
                <p14:modId xmlns:p14="http://schemas.microsoft.com/office/powerpoint/2010/main" val="2421471243"/>
              </p:ext>
            </p:extLst>
          </p:nvPr>
        </p:nvGraphicFramePr>
        <p:xfrm>
          <a:off x="4879718" y="1772756"/>
          <a:ext cx="2453590" cy="4424925"/>
        </p:xfrm>
        <a:graphic>
          <a:graphicData uri="http://schemas.openxmlformats.org/drawingml/2006/table">
            <a:tbl>
              <a:tblPr firstRow="1" bandRow="1">
                <a:tableStyleId>{68D230F3-CF80-4859-8CE7-A43EE81993B5}</a:tableStyleId>
              </a:tblPr>
              <a:tblGrid>
                <a:gridCol w="1379613">
                  <a:extLst>
                    <a:ext uri="{9D8B030D-6E8A-4147-A177-3AD203B41FA5}">
                      <a16:colId xmlns:a16="http://schemas.microsoft.com/office/drawing/2014/main" val="2030362764"/>
                    </a:ext>
                  </a:extLst>
                </a:gridCol>
                <a:gridCol w="1073977">
                  <a:extLst>
                    <a:ext uri="{9D8B030D-6E8A-4147-A177-3AD203B41FA5}">
                      <a16:colId xmlns:a16="http://schemas.microsoft.com/office/drawing/2014/main" val="138893794"/>
                    </a:ext>
                  </a:extLst>
                </a:gridCol>
              </a:tblGrid>
              <a:tr h="308872">
                <a:tc>
                  <a:txBody>
                    <a:bodyPr/>
                    <a:lstStyle/>
                    <a:p>
                      <a:pPr algn="l"/>
                      <a:r>
                        <a:rPr lang="fr-FR" sz="700" b="1" dirty="0">
                          <a:solidFill>
                            <a:schemeClr val="tx1"/>
                          </a:solidFill>
                          <a:latin typeface="Verdana" panose="020B0604030504040204" pitchFamily="34" charset="0"/>
                          <a:ea typeface="Verdana" panose="020B0604030504040204" pitchFamily="34" charset="0"/>
                        </a:rPr>
                        <a:t>Pr. Khaldi F.</a:t>
                      </a:r>
                      <a:endParaRPr lang="fr-DZ" sz="7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kern="100" cap="all" dirty="0">
                          <a:solidFill>
                            <a:srgbClr val="000000"/>
                          </a:solidFill>
                          <a:effectLst/>
                          <a:latin typeface="Verdana" panose="020B0604030504040204" pitchFamily="34" charset="0"/>
                          <a:ea typeface="Verdana" panose="020B0604030504040204" pitchFamily="34" charset="0"/>
                        </a:rPr>
                        <a:t>Algérie (Souk-Ahras)</a:t>
                      </a:r>
                      <a:endParaRPr lang="fr-DZ" sz="700"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605801411"/>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Souiki</a:t>
                      </a:r>
                      <a:r>
                        <a:rPr lang="fr-FR" sz="700" b="1" dirty="0">
                          <a:latin typeface="Verdana" panose="020B0604030504040204" pitchFamily="34" charset="0"/>
                          <a:ea typeface="Verdana" panose="020B0604030504040204" pitchFamily="34" charset="0"/>
                        </a:rPr>
                        <a:t> </a:t>
                      </a:r>
                      <a:r>
                        <a:rPr lang="fr-FR" sz="700" b="1" dirty="0" err="1">
                          <a:latin typeface="Verdana" panose="020B0604030504040204" pitchFamily="34" charset="0"/>
                          <a:ea typeface="Verdana" panose="020B0604030504040204" pitchFamily="34" charset="0"/>
                        </a:rPr>
                        <a:t>soumati</a:t>
                      </a:r>
                      <a:r>
                        <a:rPr lang="fr-FR" sz="700" b="1" dirty="0">
                          <a:latin typeface="Verdana" panose="020B0604030504040204" pitchFamily="34" charset="0"/>
                          <a:ea typeface="Verdana" panose="020B0604030504040204" pitchFamily="34"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Algérie (Guelma)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230154744"/>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Grara</a:t>
                      </a:r>
                      <a:r>
                        <a:rPr lang="fr-FR" sz="700" b="1" dirty="0">
                          <a:latin typeface="Verdana" panose="020B0604030504040204" pitchFamily="34" charset="0"/>
                          <a:ea typeface="Verdana" panose="020B0604030504040204" pitchFamily="34" charset="0"/>
                        </a:rPr>
                        <a:t> 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Algérie (Guelma)</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27220950"/>
                  </a:ext>
                </a:extLst>
              </a:tr>
              <a:tr h="272910">
                <a:tc>
                  <a:txBody>
                    <a:bodyPr/>
                    <a:lstStyle/>
                    <a:p>
                      <a:pPr algn="l"/>
                      <a:r>
                        <a:rPr lang="fr-FR" sz="700" b="1" dirty="0">
                          <a:latin typeface="Verdana" panose="020B0604030504040204" pitchFamily="34" charset="0"/>
                          <a:ea typeface="Verdana" panose="020B0604030504040204" pitchFamily="34" charset="0"/>
                        </a:rPr>
                        <a:t>Pr. Kati W.</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91622088"/>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Djelloul</a:t>
                      </a:r>
                      <a:r>
                        <a:rPr lang="fr-FR" sz="700" b="1" dirty="0">
                          <a:latin typeface="Verdana" panose="020B0604030504040204" pitchFamily="34" charset="0"/>
                          <a:ea typeface="Verdana" panose="020B0604030504040204" pitchFamily="34" charset="0"/>
                        </a:rPr>
                        <a:t> 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4258766139"/>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Hacini</a:t>
                      </a:r>
                      <a:r>
                        <a:rPr lang="fr-FR" sz="700" b="1" dirty="0">
                          <a:latin typeface="Verdana" panose="020B0604030504040204" pitchFamily="34" charset="0"/>
                          <a:ea typeface="Verdana" panose="020B0604030504040204" pitchFamily="34" charset="0"/>
                        </a:rPr>
                        <a:t> N,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2306908069"/>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Azizi</a:t>
                      </a:r>
                      <a:r>
                        <a:rPr lang="fr-FR" sz="700" b="1" dirty="0">
                          <a:latin typeface="Verdana" panose="020B0604030504040204" pitchFamily="34" charset="0"/>
                          <a:ea typeface="Verdana" panose="020B0604030504040204" pitchFamily="34" charset="0"/>
                        </a:rPr>
                        <a:t> N.N.</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Algérie (EL-</a:t>
                      </a: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Tarf</a:t>
                      </a:r>
                      <a:r>
                        <a:rPr kumimoji="0" lang="fr-FR" sz="700" b="1" u="none" strike="noStrike" kern="1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369038479"/>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Benhacina</a:t>
                      </a:r>
                      <a:r>
                        <a:rPr lang="fr-FR" sz="700" b="1" dirty="0">
                          <a:latin typeface="Verdana" panose="020B0604030504040204" pitchFamily="34" charset="0"/>
                          <a:ea typeface="Verdana" panose="020B0604030504040204" pitchFamily="34" charset="0"/>
                        </a:rPr>
                        <a:t> T.</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err="1">
                          <a:solidFill>
                            <a:srgbClr val="000000"/>
                          </a:solidFill>
                          <a:effectLst/>
                          <a:latin typeface="Verdana" panose="020B0604030504040204" pitchFamily="34" charset="0"/>
                          <a:ea typeface="Verdana" panose="020B0604030504040204" pitchFamily="34" charset="0"/>
                        </a:rPr>
                        <a:t>france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414524700"/>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Grauby-Heyang</a:t>
                      </a:r>
                      <a:r>
                        <a:rPr lang="fr-FR" sz="700" b="1" dirty="0">
                          <a:latin typeface="Verdana" panose="020B0604030504040204" pitchFamily="34" charset="0"/>
                          <a:ea typeface="Verdana" panose="020B0604030504040204" pitchFamily="34" charset="0"/>
                        </a:rPr>
                        <a:t> C.</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err="1">
                          <a:solidFill>
                            <a:srgbClr val="000000"/>
                          </a:solidFill>
                          <a:effectLst/>
                          <a:latin typeface="Verdana" panose="020B0604030504040204" pitchFamily="34" charset="0"/>
                          <a:ea typeface="Verdana" panose="020B0604030504040204" pitchFamily="34" charset="0"/>
                        </a:rPr>
                        <a:t>france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960014301"/>
                  </a:ext>
                </a:extLst>
              </a:tr>
              <a:tr h="272910">
                <a:tc>
                  <a:txBody>
                    <a:bodyPr/>
                    <a:lstStyle/>
                    <a:p>
                      <a:pPr algn="l"/>
                      <a:r>
                        <a:rPr lang="fr-FR" sz="700" b="1" dirty="0">
                          <a:latin typeface="Verdana" panose="020B0604030504040204" pitchFamily="34" charset="0"/>
                          <a:ea typeface="Verdana" panose="020B0604030504040204" pitchFamily="34" charset="0"/>
                        </a:rPr>
                        <a:t>Pr. Ravanel S. </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France </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96727339"/>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Godderis</a:t>
                      </a:r>
                      <a:r>
                        <a:rPr lang="fr-FR" sz="700" b="1" dirty="0">
                          <a:latin typeface="Verdana" panose="020B0604030504040204" pitchFamily="34" charset="0"/>
                          <a:ea typeface="Verdana" panose="020B0604030504040204" pitchFamily="34" charset="0"/>
                        </a:rPr>
                        <a:t> l.</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Belgique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041051"/>
                  </a:ext>
                </a:extLst>
              </a:tr>
              <a:tr h="419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b="1" dirty="0">
                          <a:latin typeface="Verdana" panose="020B0604030504040204" pitchFamily="34" charset="0"/>
                          <a:ea typeface="Verdana" panose="020B0604030504040204" pitchFamily="34" charset="0"/>
                        </a:rPr>
                        <a:t>Pr. </a:t>
                      </a:r>
                      <a:r>
                        <a:rPr lang="fr-FR" sz="700" b="1" kern="100" cap="all" dirty="0" err="1">
                          <a:solidFill>
                            <a:schemeClr val="tx1"/>
                          </a:solidFill>
                          <a:effectLst/>
                          <a:latin typeface="Verdana" panose="020B0604030504040204" pitchFamily="34" charset="0"/>
                          <a:ea typeface="Verdana" panose="020B0604030504040204" pitchFamily="34" charset="0"/>
                        </a:rPr>
                        <a:t>Selcen</a:t>
                      </a:r>
                      <a:r>
                        <a:rPr lang="fr-FR" sz="700" b="1" kern="100" cap="all" dirty="0">
                          <a:solidFill>
                            <a:schemeClr val="tx1"/>
                          </a:solidFill>
                          <a:effectLst/>
                          <a:latin typeface="Verdana" panose="020B0604030504040204" pitchFamily="34" charset="0"/>
                          <a:ea typeface="Verdana" panose="020B0604030504040204" pitchFamily="34" charset="0"/>
                        </a:rPr>
                        <a:t> Celik </a:t>
                      </a:r>
                      <a:r>
                        <a:rPr lang="fr-FR" sz="700" b="1" kern="100" cap="all" dirty="0" err="1">
                          <a:solidFill>
                            <a:schemeClr val="tx1"/>
                          </a:solidFill>
                          <a:effectLst/>
                          <a:latin typeface="Verdana" panose="020B0604030504040204" pitchFamily="34" charset="0"/>
                          <a:ea typeface="Verdana" panose="020B0604030504040204" pitchFamily="34" charset="0"/>
                        </a:rPr>
                        <a:t>Uzuner</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Turquie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072384468"/>
                  </a:ext>
                </a:extLst>
              </a:tr>
              <a:tr h="272910">
                <a:tc>
                  <a:txBody>
                    <a:bodyPr/>
                    <a:lstStyle/>
                    <a:p>
                      <a:pPr algn="l"/>
                      <a:r>
                        <a:rPr lang="fr-FR" sz="700" b="1" dirty="0">
                          <a:latin typeface="Verdana" panose="020B0604030504040204" pitchFamily="34" charset="0"/>
                          <a:ea typeface="Verdana" panose="020B0604030504040204" pitchFamily="34" charset="0"/>
                        </a:rPr>
                        <a:t>Pr. Banni M.</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Tunisie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734490818"/>
                  </a:ext>
                </a:extLst>
              </a:tr>
              <a:tr h="272910">
                <a:tc>
                  <a:txBody>
                    <a:bodyPr/>
                    <a:lstStyle/>
                    <a:p>
                      <a:pPr algn="l"/>
                      <a:r>
                        <a:rPr lang="fr-FR" sz="700" b="1" dirty="0">
                          <a:latin typeface="Verdana" panose="020B0604030504040204" pitchFamily="34" charset="0"/>
                          <a:ea typeface="Verdana" panose="020B0604030504040204" pitchFamily="34" charset="0"/>
                        </a:rPr>
                        <a:t>Pr. </a:t>
                      </a:r>
                      <a:r>
                        <a:rPr lang="fr-FR" sz="700" b="1" dirty="0" err="1">
                          <a:latin typeface="Verdana" panose="020B0604030504040204" pitchFamily="34" charset="0"/>
                          <a:ea typeface="Verdana" panose="020B0604030504040204" pitchFamily="34" charset="0"/>
                        </a:rPr>
                        <a:t>Noomene</a:t>
                      </a:r>
                      <a:r>
                        <a:rPr lang="fr-FR" sz="700" b="1" dirty="0">
                          <a:latin typeface="Verdana" panose="020B0604030504040204" pitchFamily="34" charset="0"/>
                          <a:ea typeface="Verdana" panose="020B0604030504040204" pitchFamily="34" charset="0"/>
                        </a:rPr>
                        <a:t> S</a:t>
                      </a:r>
                      <a:endParaRPr lang="fr-DZ" sz="7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Tunisie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3630192932"/>
                  </a:ext>
                </a:extLst>
              </a:tr>
              <a:tr h="153086">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0" indent="0" algn="l" rtl="0">
                        <a:lnSpc>
                          <a:spcPct val="106000"/>
                        </a:lnSpc>
                        <a:buFont typeface="Arial" panose="020B0604020202020204" pitchFamily="34" charset="0"/>
                        <a:buNone/>
                        <a:tabLst>
                          <a:tab pos="457200" algn="l"/>
                        </a:tabLst>
                      </a:pPr>
                      <a:r>
                        <a:rPr lang="fr-FR" sz="700" b="1" kern="100" dirty="0">
                          <a:effectLst/>
                          <a:latin typeface="Verdana" panose="020B0604030504040204" pitchFamily="34" charset="0"/>
                          <a:ea typeface="Verdana" panose="020B0604030504040204" pitchFamily="34" charset="0"/>
                        </a:rPr>
                        <a:t>Pr. Tiziana C.</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lnSpc>
                          <a:spcPct val="106000"/>
                        </a:lnSpc>
                        <a:spcAft>
                          <a:spcPts val="800"/>
                        </a:spcAft>
                      </a:pPr>
                      <a:r>
                        <a:rPr lang="fr-FR" sz="700" b="1" kern="100" cap="all" dirty="0">
                          <a:solidFill>
                            <a:srgbClr val="000000"/>
                          </a:solidFill>
                          <a:effectLst/>
                          <a:latin typeface="Verdana" panose="020B0604030504040204" pitchFamily="34" charset="0"/>
                          <a:ea typeface="Verdana" panose="020B0604030504040204" pitchFamily="34" charset="0"/>
                        </a:rPr>
                        <a:t>Italie</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extLst>
                  <a:ext uri="{0D108BD9-81ED-4DB2-BD59-A6C34878D82A}">
                    <a16:rowId xmlns:a16="http://schemas.microsoft.com/office/drawing/2014/main" val="1064264152"/>
                  </a:ext>
                </a:extLst>
              </a:tr>
              <a:tr h="268186">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lvl="0" indent="0" algn="l" rtl="0">
                        <a:lnSpc>
                          <a:spcPct val="106000"/>
                        </a:lnSpc>
                        <a:buFont typeface="Arial" panose="020B0604020202020204" pitchFamily="34" charset="0"/>
                        <a:buNone/>
                        <a:tabLst>
                          <a:tab pos="457200" algn="l"/>
                        </a:tabLst>
                      </a:pPr>
                      <a:r>
                        <a:rPr lang="fr-FR" sz="700" b="1" kern="100" dirty="0">
                          <a:effectLst/>
                          <a:latin typeface="Verdana" panose="020B0604030504040204" pitchFamily="34" charset="0"/>
                          <a:ea typeface="Verdana" panose="020B0604030504040204" pitchFamily="34" charset="0"/>
                        </a:rPr>
                        <a:t>Pr. GEA O. </a:t>
                      </a:r>
                      <a:endParaRPr lang="fr-DZ" sz="7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42027" marR="42027" marT="7882"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fr-FR" sz="700" b="1" u="none" strike="noStrike" kern="100" cap="all"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italie</a:t>
                      </a:r>
                      <a:endParaRPr kumimoji="0" lang="fr-DZ" sz="7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3587288040"/>
                  </a:ext>
                </a:extLst>
              </a:tr>
            </a:tbl>
          </a:graphicData>
        </a:graphic>
      </p:graphicFrame>
      <p:pic>
        <p:nvPicPr>
          <p:cNvPr id="2" name="Image 1">
            <a:extLst>
              <a:ext uri="{FF2B5EF4-FFF2-40B4-BE49-F238E27FC236}">
                <a16:creationId xmlns:a16="http://schemas.microsoft.com/office/drawing/2014/main" id="{955A8CF2-AA20-7C65-9856-7E643C170DD6}"/>
              </a:ext>
            </a:extLst>
          </p:cNvPr>
          <p:cNvPicPr>
            <a:picLocks noChangeAspect="1"/>
          </p:cNvPicPr>
          <p:nvPr/>
        </p:nvPicPr>
        <p:blipFill>
          <a:blip r:embed="rId5"/>
          <a:stretch>
            <a:fillRect/>
          </a:stretch>
        </p:blipFill>
        <p:spPr>
          <a:xfrm>
            <a:off x="7326737" y="5253996"/>
            <a:ext cx="1384536" cy="1609729"/>
          </a:xfrm>
          <a:prstGeom prst="rect">
            <a:avLst/>
          </a:prstGeom>
        </p:spPr>
      </p:pic>
      <p:sp>
        <p:nvSpPr>
          <p:cNvPr id="4" name="Rectangle 3">
            <a:extLst>
              <a:ext uri="{FF2B5EF4-FFF2-40B4-BE49-F238E27FC236}">
                <a16:creationId xmlns:a16="http://schemas.microsoft.com/office/drawing/2014/main" id="{98D0648D-01CA-32A2-5E10-372AA29EB4F3}"/>
              </a:ext>
            </a:extLst>
          </p:cNvPr>
          <p:cNvSpPr>
            <a:spLocks noChangeArrowheads="1"/>
          </p:cNvSpPr>
          <p:nvPr/>
        </p:nvSpPr>
        <p:spPr bwMode="auto">
          <a:xfrm>
            <a:off x="8279372" y="1526770"/>
            <a:ext cx="2453590" cy="2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panose="020B0604020202020204" charset="-122"/>
              </a:defRPr>
            </a:lvl1pPr>
            <a:lvl2pPr marL="742950" indent="-285750">
              <a:defRPr>
                <a:solidFill>
                  <a:schemeClr val="tx1"/>
                </a:solidFill>
                <a:latin typeface="Verdana" panose="020B0604030504040204" pitchFamily="34" charset="0"/>
                <a:cs typeface="Arial Unicode MS" panose="020B0604020202020204" charset="-122"/>
              </a:defRPr>
            </a:lvl2pPr>
            <a:lvl3pPr marL="1143000" indent="-228600">
              <a:defRPr>
                <a:solidFill>
                  <a:schemeClr val="tx1"/>
                </a:solidFill>
                <a:latin typeface="Verdana" panose="020B0604030504040204" pitchFamily="34" charset="0"/>
                <a:cs typeface="Arial Unicode MS" panose="020B0604020202020204" charset="-122"/>
              </a:defRPr>
            </a:lvl3pPr>
            <a:lvl4pPr marL="1600200" indent="-228600">
              <a:defRPr>
                <a:solidFill>
                  <a:schemeClr val="tx1"/>
                </a:solidFill>
                <a:latin typeface="Verdana" panose="020B0604030504040204" pitchFamily="34" charset="0"/>
                <a:cs typeface="Arial Unicode MS" panose="020B0604020202020204" charset="-122"/>
              </a:defRPr>
            </a:lvl4pPr>
            <a:lvl5pPr marL="2057400" indent="-228600">
              <a:defRPr>
                <a:solidFill>
                  <a:schemeClr val="tx1"/>
                </a:solidFill>
                <a:latin typeface="Verdana" panose="020B0604030504040204" pitchFamily="34" charset="0"/>
                <a:cs typeface="Arial Unicode MS" panose="020B0604020202020204" charset="-122"/>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9pPr>
          </a:lstStyle>
          <a:p>
            <a:pPr eaLnBrk="1" hangingPunct="1">
              <a:spcBef>
                <a:spcPct val="50000"/>
              </a:spcBef>
            </a:pPr>
            <a:r>
              <a:rPr lang="fr-FR" altLang="en-US" sz="1100" b="1" i="1" dirty="0">
                <a:solidFill>
                  <a:srgbClr val="B30D0D"/>
                </a:solidFill>
              </a:rPr>
              <a:t>Organization Comittee</a:t>
            </a:r>
          </a:p>
        </p:txBody>
      </p:sp>
      <p:sp>
        <p:nvSpPr>
          <p:cNvPr id="33" name="Rectangle 32">
            <a:extLst>
              <a:ext uri="{FF2B5EF4-FFF2-40B4-BE49-F238E27FC236}">
                <a16:creationId xmlns:a16="http://schemas.microsoft.com/office/drawing/2014/main" id="{96ED1FB6-3AB3-172D-6C3A-653246DD53E9}"/>
              </a:ext>
            </a:extLst>
          </p:cNvPr>
          <p:cNvSpPr>
            <a:spLocks noChangeArrowheads="1"/>
          </p:cNvSpPr>
          <p:nvPr/>
        </p:nvSpPr>
        <p:spPr bwMode="auto">
          <a:xfrm>
            <a:off x="8618501" y="4286999"/>
            <a:ext cx="174769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1" rIns="91401" bIns="45701">
            <a:spAutoFit/>
          </a:bodyPr>
          <a:lstStyle>
            <a:lvl1pPr>
              <a:defRPr>
                <a:solidFill>
                  <a:schemeClr val="tx1"/>
                </a:solidFill>
                <a:latin typeface="Verdana" panose="020B0604030504040204" pitchFamily="34" charset="0"/>
                <a:cs typeface="Arial Unicode MS" panose="020B0604020202020204" charset="-122"/>
              </a:defRPr>
            </a:lvl1pPr>
            <a:lvl2pPr marL="742950" indent="-285750">
              <a:defRPr>
                <a:solidFill>
                  <a:schemeClr val="tx1"/>
                </a:solidFill>
                <a:latin typeface="Verdana" panose="020B0604030504040204" pitchFamily="34" charset="0"/>
                <a:cs typeface="Arial Unicode MS" panose="020B0604020202020204" charset="-122"/>
              </a:defRPr>
            </a:lvl2pPr>
            <a:lvl3pPr marL="1143000" indent="-228600">
              <a:defRPr>
                <a:solidFill>
                  <a:schemeClr val="tx1"/>
                </a:solidFill>
                <a:latin typeface="Verdana" panose="020B0604030504040204" pitchFamily="34" charset="0"/>
                <a:cs typeface="Arial Unicode MS" panose="020B0604020202020204" charset="-122"/>
              </a:defRPr>
            </a:lvl3pPr>
            <a:lvl4pPr marL="1600200" indent="-228600">
              <a:defRPr>
                <a:solidFill>
                  <a:schemeClr val="tx1"/>
                </a:solidFill>
                <a:latin typeface="Verdana" panose="020B0604030504040204" pitchFamily="34" charset="0"/>
                <a:cs typeface="Arial Unicode MS" panose="020B0604020202020204" charset="-122"/>
              </a:defRPr>
            </a:lvl4pPr>
            <a:lvl5pPr marL="2057400" indent="-228600">
              <a:defRPr>
                <a:solidFill>
                  <a:schemeClr val="tx1"/>
                </a:solidFill>
                <a:latin typeface="Verdana" panose="020B0604030504040204" pitchFamily="34" charset="0"/>
                <a:cs typeface="Arial Unicode MS" panose="020B0604020202020204" charset="-122"/>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Unicode MS" panose="020B0604020202020204" charset="-122"/>
              </a:defRPr>
            </a:lvl9pPr>
          </a:lstStyle>
          <a:p>
            <a:pPr algn="ctr" eaLnBrk="1" hangingPunct="1">
              <a:spcBef>
                <a:spcPct val="50000"/>
              </a:spcBef>
            </a:pPr>
            <a:r>
              <a:rPr lang="fr-FR" altLang="en-US" sz="1000" b="1" i="1" dirty="0">
                <a:solidFill>
                  <a:srgbClr val="B30D0D"/>
                </a:solidFill>
              </a:rPr>
              <a:t> Junior </a:t>
            </a:r>
            <a:r>
              <a:rPr lang="fr-FR" altLang="en-US" sz="1000" b="1" i="1" dirty="0">
                <a:solidFill>
                  <a:srgbClr val="B30D0D"/>
                </a:solidFill>
                <a:sym typeface="+mn-ea"/>
              </a:rPr>
              <a:t>Organization Comittee</a:t>
            </a:r>
            <a:endParaRPr lang="fr-FR" altLang="en-US" sz="1000" b="1" i="1" dirty="0">
              <a:solidFill>
                <a:srgbClr val="B30D0D"/>
              </a:solidFill>
            </a:endParaRPr>
          </a:p>
          <a:p>
            <a:pPr algn="ctr" eaLnBrk="1" hangingPunct="1">
              <a:spcBef>
                <a:spcPct val="50000"/>
              </a:spcBef>
            </a:pPr>
            <a:r>
              <a:rPr lang="fr-FR" altLang="en-US" sz="1000" b="1" i="1" dirty="0">
                <a:solidFill>
                  <a:srgbClr val="B30D0D"/>
                </a:solidFill>
              </a:rPr>
              <a:t> </a:t>
            </a:r>
            <a:r>
              <a:rPr lang="fr-FR" altLang="en-US" sz="900" b="1" dirty="0">
                <a:solidFill>
                  <a:srgbClr val="B30D0D"/>
                </a:solidFill>
              </a:rPr>
              <a:t>                  </a:t>
            </a:r>
          </a:p>
        </p:txBody>
      </p:sp>
      <p:sp>
        <p:nvSpPr>
          <p:cNvPr id="35" name="ZoneTexte 27">
            <a:extLst>
              <a:ext uri="{FF2B5EF4-FFF2-40B4-BE49-F238E27FC236}">
                <a16:creationId xmlns:a16="http://schemas.microsoft.com/office/drawing/2014/main" id="{9EC17922-8C62-B811-8635-07C8E8D15838}"/>
              </a:ext>
            </a:extLst>
          </p:cNvPr>
          <p:cNvSpPr txBox="1"/>
          <p:nvPr/>
        </p:nvSpPr>
        <p:spPr>
          <a:xfrm>
            <a:off x="3073585" y="19523"/>
            <a:ext cx="6094428" cy="119888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ct val="50000"/>
              </a:spcBef>
              <a:spcAft>
                <a:spcPts val="0"/>
              </a:spcAft>
              <a:defRPr/>
            </a:pPr>
            <a:r>
              <a:rPr lang="fr-FR" altLang="en-US" b="1" kern="0" dirty="0">
                <a:solidFill>
                  <a:schemeClr val="accent2">
                    <a:lumMod val="75000"/>
                  </a:schemeClr>
                </a:solidFill>
                <a:latin typeface="Arial Black" panose="020B0A04020102020204" pitchFamily="34" charset="0"/>
              </a:rPr>
              <a:t>BADJI MOKHTAR-ANNABA </a:t>
            </a:r>
            <a:r>
              <a:rPr lang="fr-FR" altLang="en-US" b="1" kern="0" dirty="0">
                <a:solidFill>
                  <a:schemeClr val="accent2">
                    <a:lumMod val="75000"/>
                  </a:schemeClr>
                </a:solidFill>
                <a:latin typeface="Arial Black" panose="020B0A04020102020204" pitchFamily="34" charset="0"/>
                <a:sym typeface="+mn-ea"/>
              </a:rPr>
              <a:t>UNIVERSITY</a:t>
            </a:r>
          </a:p>
          <a:p>
            <a:pPr algn="ctr" eaLnBrk="1" fontAlgn="auto" hangingPunct="1">
              <a:spcBef>
                <a:spcPct val="50000"/>
              </a:spcBef>
              <a:spcAft>
                <a:spcPts val="0"/>
              </a:spcAft>
              <a:defRPr/>
            </a:pPr>
            <a:endParaRPr lang="fr-FR" altLang="en-US" b="1" kern="0" dirty="0">
              <a:solidFill>
                <a:schemeClr val="accent2">
                  <a:lumMod val="75000"/>
                </a:schemeClr>
              </a:solidFill>
              <a:latin typeface="Century Gothic" panose="020B0502020202020204" pitchFamily="34" charset="0"/>
              <a:sym typeface="+mn-ea"/>
            </a:endParaRPr>
          </a:p>
          <a:p>
            <a:pPr algn="ctr" eaLnBrk="1" fontAlgn="auto" hangingPunct="1">
              <a:spcBef>
                <a:spcPct val="50000"/>
              </a:spcBef>
              <a:spcAft>
                <a:spcPts val="0"/>
              </a:spcAft>
              <a:defRPr/>
            </a:pPr>
            <a:r>
              <a:rPr lang="fr-FR" altLang="en-US" b="1" kern="0" dirty="0">
                <a:solidFill>
                  <a:schemeClr val="accent2">
                    <a:lumMod val="75000"/>
                  </a:schemeClr>
                </a:solidFill>
                <a:latin typeface="Arial" panose="020B0604020202020204" pitchFamily="34" charset="0"/>
                <a:cs typeface="Arial" panose="020B0604020202020204" pitchFamily="34" charset="0"/>
                <a:sym typeface="+mn-ea"/>
              </a:rPr>
              <a:t>Cell Toxicology Laboratory</a:t>
            </a:r>
            <a:endParaRPr lang="fr-FR" altLang="en-US" sz="1800" b="1" kern="0" dirty="0">
              <a:solidFill>
                <a:schemeClr val="accent2">
                  <a:lumMod val="75000"/>
                </a:schemeClr>
              </a:solidFill>
              <a:latin typeface="Arial" panose="020B0604020202020204" pitchFamily="34" charset="0"/>
              <a:cs typeface="Arial" panose="020B0604020202020204" pitchFamily="34" charset="0"/>
            </a:endParaRPr>
          </a:p>
        </p:txBody>
      </p:sp>
      <p:pic>
        <p:nvPicPr>
          <p:cNvPr id="36" name="Picture 7">
            <a:extLst>
              <a:ext uri="{FF2B5EF4-FFF2-40B4-BE49-F238E27FC236}">
                <a16:creationId xmlns:a16="http://schemas.microsoft.com/office/drawing/2014/main" id="{1D6FBB0A-816C-7C3A-133B-37430F3A9C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7803" y="-6894"/>
            <a:ext cx="1323248" cy="13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Image 37">
            <a:extLst>
              <a:ext uri="{FF2B5EF4-FFF2-40B4-BE49-F238E27FC236}">
                <a16:creationId xmlns:a16="http://schemas.microsoft.com/office/drawing/2014/main" id="{23A5138F-C089-C0F4-197B-5FA2EDA778A6}"/>
              </a:ext>
            </a:extLst>
          </p:cNvPr>
          <p:cNvPicPr>
            <a:picLocks noChangeAspect="1"/>
          </p:cNvPicPr>
          <p:nvPr/>
        </p:nvPicPr>
        <p:blipFill>
          <a:blip r:embed="rId7"/>
          <a:stretch>
            <a:fillRect/>
          </a:stretch>
        </p:blipFill>
        <p:spPr>
          <a:xfrm>
            <a:off x="1887164" y="47223"/>
            <a:ext cx="2164268" cy="1388915"/>
          </a:xfrm>
          <a:prstGeom prst="rect">
            <a:avLst/>
          </a:prstGeom>
        </p:spPr>
      </p:pic>
      <p:grpSp>
        <p:nvGrpSpPr>
          <p:cNvPr id="39" name="Groupe 71">
            <a:extLst>
              <a:ext uri="{FF2B5EF4-FFF2-40B4-BE49-F238E27FC236}">
                <a16:creationId xmlns:a16="http://schemas.microsoft.com/office/drawing/2014/main" id="{BB687066-1E5E-6779-7E31-849BAC3E16BD}"/>
              </a:ext>
            </a:extLst>
          </p:cNvPr>
          <p:cNvGrpSpPr>
            <a:grpSpLocks/>
          </p:cNvGrpSpPr>
          <p:nvPr/>
        </p:nvGrpSpPr>
        <p:grpSpPr bwMode="auto">
          <a:xfrm>
            <a:off x="3550999" y="360182"/>
            <a:ext cx="5358692" cy="537291"/>
            <a:chOff x="1719585" y="385317"/>
            <a:chExt cx="5839204" cy="615656"/>
          </a:xfrm>
        </p:grpSpPr>
        <p:sp>
          <p:nvSpPr>
            <p:cNvPr id="40" name="Text Box 37">
              <a:extLst>
                <a:ext uri="{FF2B5EF4-FFF2-40B4-BE49-F238E27FC236}">
                  <a16:creationId xmlns:a16="http://schemas.microsoft.com/office/drawing/2014/main" id="{6B3AE78E-6FBC-5A98-50C4-B5EF140AAC44}"/>
                </a:ext>
              </a:extLst>
            </p:cNvPr>
            <p:cNvSpPr txBox="1">
              <a:spLocks noChangeArrowheads="1"/>
            </p:cNvSpPr>
            <p:nvPr/>
          </p:nvSpPr>
          <p:spPr bwMode="auto">
            <a:xfrm>
              <a:off x="1719585" y="524181"/>
              <a:ext cx="2389535" cy="282089"/>
            </a:xfrm>
            <a:prstGeom prst="rect">
              <a:avLst/>
            </a:prstGeom>
            <a:noFill/>
            <a:ln>
              <a:noFill/>
            </a:ln>
          </p:spPr>
          <p:txBody>
            <a:bodyPr wrap="square"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fontAlgn="auto" hangingPunct="1">
                <a:spcBef>
                  <a:spcPct val="50000"/>
                </a:spcBef>
                <a:spcAft>
                  <a:spcPts val="0"/>
                </a:spcAft>
                <a:defRPr/>
              </a:pPr>
              <a:r>
                <a:rPr lang="fr-FR" altLang="" sz="1000" b="1" kern="0" dirty="0">
                  <a:solidFill>
                    <a:sysClr val="windowText" lastClr="000000"/>
                  </a:solidFill>
                  <a:cs typeface="+mn-cs"/>
                </a:rPr>
                <a:t>        </a:t>
              </a:r>
              <a:r>
                <a:rPr lang="fr-FR" altLang="" sz="1000" b="1" kern="0" dirty="0" err="1">
                  <a:solidFill>
                    <a:sysClr val="windowText" lastClr="000000"/>
                  </a:solidFill>
                  <a:latin typeface="Algerian" panose="04020705040A02060702" pitchFamily="82" charset="0"/>
                </a:rPr>
                <a:t>Faculty</a:t>
              </a:r>
              <a:r>
                <a:rPr lang="fr-FR" altLang="" sz="1000" b="1" kern="0" dirty="0">
                  <a:solidFill>
                    <a:sysClr val="windowText" lastClr="000000"/>
                  </a:solidFill>
                  <a:latin typeface="Algerian" panose="04020705040A02060702" pitchFamily="82" charset="0"/>
                </a:rPr>
                <a:t> OF Sciences</a:t>
              </a:r>
            </a:p>
          </p:txBody>
        </p:sp>
        <p:sp>
          <p:nvSpPr>
            <p:cNvPr id="41" name="Text Box 39">
              <a:extLst>
                <a:ext uri="{FF2B5EF4-FFF2-40B4-BE49-F238E27FC236}">
                  <a16:creationId xmlns:a16="http://schemas.microsoft.com/office/drawing/2014/main" id="{84BF7A59-6679-90A4-891C-34D3E049F8B9}"/>
                </a:ext>
              </a:extLst>
            </p:cNvPr>
            <p:cNvSpPr txBox="1">
              <a:spLocks noChangeArrowheads="1"/>
            </p:cNvSpPr>
            <p:nvPr/>
          </p:nvSpPr>
          <p:spPr bwMode="auto">
            <a:xfrm>
              <a:off x="5399450" y="498187"/>
              <a:ext cx="2159339" cy="282089"/>
            </a:xfrm>
            <a:prstGeom prst="rect">
              <a:avLst/>
            </a:prstGeom>
            <a:noFill/>
            <a:ln>
              <a:noFill/>
            </a:ln>
          </p:spPr>
          <p:txBody>
            <a:bodyPr lIns="91401" tIns="45701" rIns="91401" bIns="45701">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fontAlgn="auto" hangingPunct="1">
                <a:spcBef>
                  <a:spcPct val="50000"/>
                </a:spcBef>
                <a:spcAft>
                  <a:spcPts val="0"/>
                </a:spcAft>
                <a:defRPr/>
              </a:pPr>
              <a:r>
                <a:rPr lang="fr-FR" altLang="" sz="1000" b="1" kern="0" dirty="0" err="1">
                  <a:solidFill>
                    <a:sysClr val="windowText" lastClr="000000"/>
                  </a:solidFill>
                  <a:latin typeface="Algerian" panose="04020705040A02060702" pitchFamily="82" charset="0"/>
                </a:rPr>
                <a:t>Départment</a:t>
              </a:r>
              <a:r>
                <a:rPr lang="fr-FR" altLang="" sz="1000" b="1" kern="0" dirty="0">
                  <a:solidFill>
                    <a:sysClr val="windowText" lastClr="000000"/>
                  </a:solidFill>
                  <a:latin typeface="Algerian" panose="04020705040A02060702" pitchFamily="82" charset="0"/>
                </a:rPr>
                <a:t> of de </a:t>
              </a:r>
              <a:r>
                <a:rPr lang="fr-FR" altLang="" sz="1000" b="1" kern="0" dirty="0" err="1">
                  <a:solidFill>
                    <a:sysClr val="windowText" lastClr="000000"/>
                  </a:solidFill>
                  <a:latin typeface="Algerian" panose="04020705040A02060702" pitchFamily="82" charset="0"/>
                </a:rPr>
                <a:t>Biology</a:t>
              </a:r>
              <a:endParaRPr lang="fr-FR" altLang="" sz="1000" b="1" kern="0" dirty="0">
                <a:solidFill>
                  <a:sysClr val="windowText" lastClr="000000"/>
                </a:solidFill>
                <a:latin typeface="Algerian" panose="04020705040A02060702" pitchFamily="82" charset="0"/>
              </a:endParaRPr>
            </a:p>
          </p:txBody>
        </p:sp>
        <p:pic>
          <p:nvPicPr>
            <p:cNvPr id="42" name="Image 35">
              <a:extLst>
                <a:ext uri="{FF2B5EF4-FFF2-40B4-BE49-F238E27FC236}">
                  <a16:creationId xmlns:a16="http://schemas.microsoft.com/office/drawing/2014/main" id="{E0C880A6-BC3F-AEB2-0830-03EFC70D8C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9119" y="385317"/>
              <a:ext cx="1173993" cy="61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82405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2482</Words>
  <Application>Microsoft Macintosh PowerPoint</Application>
  <PresentationFormat>Grand écran</PresentationFormat>
  <Paragraphs>439</Paragraphs>
  <Slides>6</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vt:i4>
      </vt:variant>
    </vt:vector>
  </HeadingPairs>
  <TitlesOfParts>
    <vt:vector size="16" baseType="lpstr">
      <vt:lpstr>Algerian</vt:lpstr>
      <vt:lpstr>Arabic Typesetting</vt:lpstr>
      <vt:lpstr>Arial</vt:lpstr>
      <vt:lpstr>Arial Black</vt:lpstr>
      <vt:lpstr>Arial Rounded MT Bold</vt:lpstr>
      <vt:lpstr>Calibri</vt:lpstr>
      <vt:lpstr>Calibri Light</vt:lpstr>
      <vt:lpstr>Century Gothic</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kheireddine TERFAYA</cp:lastModifiedBy>
  <cp:revision>30</cp:revision>
  <dcterms:created xsi:type="dcterms:W3CDTF">2024-12-27T06:06:18Z</dcterms:created>
  <dcterms:modified xsi:type="dcterms:W3CDTF">2025-08-22T20:03:25Z</dcterms:modified>
</cp:coreProperties>
</file>